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14" r:id="rId2"/>
    <p:sldId id="313" r:id="rId3"/>
    <p:sldId id="259" r:id="rId4"/>
    <p:sldId id="311" r:id="rId5"/>
    <p:sldId id="312" r:id="rId6"/>
    <p:sldId id="271" r:id="rId7"/>
    <p:sldId id="278" r:id="rId8"/>
    <p:sldId id="323" r:id="rId9"/>
    <p:sldId id="261" r:id="rId10"/>
    <p:sldId id="294" r:id="rId11"/>
    <p:sldId id="315" r:id="rId12"/>
    <p:sldId id="295" r:id="rId13"/>
    <p:sldId id="297" r:id="rId14"/>
    <p:sldId id="301" r:id="rId15"/>
    <p:sldId id="302" r:id="rId16"/>
    <p:sldId id="303" r:id="rId17"/>
    <p:sldId id="280" r:id="rId18"/>
    <p:sldId id="304" r:id="rId19"/>
    <p:sldId id="316" r:id="rId20"/>
    <p:sldId id="305" r:id="rId21"/>
    <p:sldId id="317" r:id="rId22"/>
    <p:sldId id="307" r:id="rId23"/>
    <p:sldId id="308" r:id="rId24"/>
    <p:sldId id="309" r:id="rId25"/>
    <p:sldId id="310" r:id="rId26"/>
    <p:sldId id="318" r:id="rId27"/>
    <p:sldId id="319" r:id="rId28"/>
    <p:sldId id="322" r:id="rId29"/>
    <p:sldId id="321" r:id="rId30"/>
    <p:sldId id="326" r:id="rId31"/>
    <p:sldId id="320" r:id="rId32"/>
    <p:sldId id="327" r:id="rId33"/>
    <p:sldId id="324" r:id="rId34"/>
    <p:sldId id="281" r:id="rId35"/>
    <p:sldId id="325" r:id="rId36"/>
    <p:sldId id="332" r:id="rId37"/>
    <p:sldId id="333" r:id="rId38"/>
    <p:sldId id="334" r:id="rId39"/>
    <p:sldId id="335" r:id="rId40"/>
    <p:sldId id="328" r:id="rId41"/>
    <p:sldId id="329" r:id="rId42"/>
    <p:sldId id="330" r:id="rId43"/>
    <p:sldId id="331" r:id="rId44"/>
    <p:sldId id="289" r:id="rId45"/>
    <p:sldId id="343" r:id="rId46"/>
    <p:sldId id="337" r:id="rId47"/>
    <p:sldId id="344" r:id="rId48"/>
    <p:sldId id="338" r:id="rId49"/>
    <p:sldId id="339" r:id="rId50"/>
    <p:sldId id="340" r:id="rId51"/>
    <p:sldId id="341" r:id="rId52"/>
    <p:sldId id="342" r:id="rId53"/>
    <p:sldId id="336" r:id="rId54"/>
    <p:sldId id="290" r:id="rId55"/>
    <p:sldId id="298" r:id="rId56"/>
    <p:sldId id="299" r:id="rId57"/>
    <p:sldId id="300" r:id="rId58"/>
    <p:sldId id="276"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2" autoAdjust="0"/>
    <p:restoredTop sz="90413" autoAdjust="0"/>
  </p:normalViewPr>
  <p:slideViewPr>
    <p:cSldViewPr>
      <p:cViewPr>
        <p:scale>
          <a:sx n="100" d="100"/>
          <a:sy n="100" d="100"/>
        </p:scale>
        <p:origin x="-1914"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2C79C-7CA0-4E7A-B4A6-561DA375BE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55AE9E-947B-4A1D-9B86-F7FCE07940A2}">
      <dgm:prSet custT="1"/>
      <dgm:spPr/>
      <dgm:t>
        <a:bodyPr/>
        <a:lstStyle/>
        <a:p>
          <a:pPr rtl="0"/>
          <a:r>
            <a:rPr lang="en-US" sz="2800" b="1" dirty="0" smtClean="0"/>
            <a:t>Types of Cloud Deployments</a:t>
          </a:r>
          <a:endParaRPr lang="en-US" sz="2800" dirty="0"/>
        </a:p>
      </dgm:t>
    </dgm:pt>
    <dgm:pt modelId="{4D72B36F-390A-4916-AE26-49177FBB0AE9}" type="parTrans" cxnId="{9C4BF52C-C0BB-4F5D-910E-6492F5A6DDD4}">
      <dgm:prSet/>
      <dgm:spPr/>
      <dgm:t>
        <a:bodyPr/>
        <a:lstStyle/>
        <a:p>
          <a:endParaRPr lang="en-US"/>
        </a:p>
      </dgm:t>
    </dgm:pt>
    <dgm:pt modelId="{9BCEEC6A-4695-466F-82B3-3DF5B8C6FDEA}" type="sibTrans" cxnId="{9C4BF52C-C0BB-4F5D-910E-6492F5A6DDD4}">
      <dgm:prSet/>
      <dgm:spPr/>
      <dgm:t>
        <a:bodyPr/>
        <a:lstStyle/>
        <a:p>
          <a:endParaRPr lang="en-US"/>
        </a:p>
      </dgm:t>
    </dgm:pt>
    <dgm:pt modelId="{885CA633-D9E1-4E57-B9F8-569E5B15CB82}" type="pres">
      <dgm:prSet presAssocID="{C412C79C-7CA0-4E7A-B4A6-561DA375BE53}" presName="linear" presStyleCnt="0">
        <dgm:presLayoutVars>
          <dgm:animLvl val="lvl"/>
          <dgm:resizeHandles val="exact"/>
        </dgm:presLayoutVars>
      </dgm:prSet>
      <dgm:spPr/>
      <dgm:t>
        <a:bodyPr/>
        <a:lstStyle/>
        <a:p>
          <a:endParaRPr lang="en-US"/>
        </a:p>
      </dgm:t>
    </dgm:pt>
    <dgm:pt modelId="{37228DFD-9835-41C9-A910-3A23DEC49D63}" type="pres">
      <dgm:prSet presAssocID="{F555AE9E-947B-4A1D-9B86-F7FCE07940A2}" presName="parentText" presStyleLbl="node1" presStyleIdx="0" presStyleCnt="1">
        <dgm:presLayoutVars>
          <dgm:chMax val="0"/>
          <dgm:bulletEnabled val="1"/>
        </dgm:presLayoutVars>
      </dgm:prSet>
      <dgm:spPr/>
      <dgm:t>
        <a:bodyPr/>
        <a:lstStyle/>
        <a:p>
          <a:endParaRPr lang="en-US"/>
        </a:p>
      </dgm:t>
    </dgm:pt>
  </dgm:ptLst>
  <dgm:cxnLst>
    <dgm:cxn modelId="{9C4BF52C-C0BB-4F5D-910E-6492F5A6DDD4}" srcId="{C412C79C-7CA0-4E7A-B4A6-561DA375BE53}" destId="{F555AE9E-947B-4A1D-9B86-F7FCE07940A2}" srcOrd="0" destOrd="0" parTransId="{4D72B36F-390A-4916-AE26-49177FBB0AE9}" sibTransId="{9BCEEC6A-4695-466F-82B3-3DF5B8C6FDEA}"/>
    <dgm:cxn modelId="{16469C39-3AF9-440C-AB33-6808BDBF5705}" type="presOf" srcId="{F555AE9E-947B-4A1D-9B86-F7FCE07940A2}" destId="{37228DFD-9835-41C9-A910-3A23DEC49D63}" srcOrd="0" destOrd="0" presId="urn:microsoft.com/office/officeart/2005/8/layout/vList2"/>
    <dgm:cxn modelId="{CB08C3FA-AECE-4309-9467-BCC2964EF154}" type="presOf" srcId="{C412C79C-7CA0-4E7A-B4A6-561DA375BE53}" destId="{885CA633-D9E1-4E57-B9F8-569E5B15CB82}" srcOrd="0" destOrd="0" presId="urn:microsoft.com/office/officeart/2005/8/layout/vList2"/>
    <dgm:cxn modelId="{D79303EB-3B2D-4522-A17F-F4694ED3F69E}" type="presParOf" srcId="{885CA633-D9E1-4E57-B9F8-569E5B15CB82}" destId="{37228DFD-9835-41C9-A910-3A23DEC49D6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228DFD-9835-41C9-A910-3A23DEC49D63}">
      <dsp:nvSpPr>
        <dsp:cNvPr id="0" name=""/>
        <dsp:cNvSpPr/>
      </dsp:nvSpPr>
      <dsp:spPr>
        <a:xfrm>
          <a:off x="0" y="176"/>
          <a:ext cx="5851857" cy="5228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Types of Cloud Deployments</a:t>
          </a:r>
          <a:endParaRPr lang="en-US" sz="2800" kern="1200" dirty="0"/>
        </a:p>
      </dsp:txBody>
      <dsp:txXfrm>
        <a:off x="0" y="176"/>
        <a:ext cx="5851857" cy="52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94AFBA8-2354-4E30-8266-06AAF7DA3E53}" type="datetimeFigureOut">
              <a:rPr lang="en-US"/>
              <a:pPr>
                <a:defRPr/>
              </a:pPr>
              <a:t>1/1/2016</a:t>
            </a:fld>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DBAAA61-B781-4A82-9D97-A2982CDD9A8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buFontTx/>
              <a:buChar char="•"/>
            </a:pPr>
            <a:r>
              <a:rPr lang="en-US" dirty="0" smtClean="0"/>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buFontTx/>
              <a:buChar char="•"/>
            </a:pPr>
            <a:r>
              <a:rPr lang="en-US" dirty="0" smtClean="0"/>
              <a:t>While math and science Graduate students may require additional application functionality, most Business, Social Science and Liberal Arts students primarily need tools in creating, analyzing and presenting their areas of study.</a:t>
            </a:r>
          </a:p>
          <a:p>
            <a:pPr eaLnBrk="1" hangingPunct="1">
              <a:buFontTx/>
              <a:buChar char="•"/>
            </a:pPr>
            <a:r>
              <a:rPr lang="en-US" dirty="0" smtClean="0"/>
              <a:t>Competency means that the student can install software, create accounts, manage files, etc.</a:t>
            </a:r>
          </a:p>
          <a:p>
            <a:pPr eaLnBrk="1" hangingPunct="1">
              <a:buFontTx/>
              <a:buChar char="•"/>
            </a:pPr>
            <a:r>
              <a:rPr lang="en-US" dirty="0" smtClean="0"/>
              <a:t>Internet access becomes more available every day through public (cities, schools, etc.) and private (ISPs, phone carriers, etc.) sources.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buFontTx/>
              <a:buChar char="•"/>
            </a:pPr>
            <a:r>
              <a:rPr lang="en-US" dirty="0" smtClean="0"/>
              <a:t>While math and science Graduate students may require additional application functionality, most Business, Social Science and Liberal Arts students primarily need tools in creating, analyzing and presenting their areas of study.</a:t>
            </a:r>
          </a:p>
          <a:p>
            <a:pPr eaLnBrk="1" hangingPunct="1">
              <a:buFontTx/>
              <a:buChar char="•"/>
            </a:pPr>
            <a:r>
              <a:rPr lang="en-US" dirty="0" smtClean="0"/>
              <a:t>Competency means that the student can install software, create accounts, manage files, etc.</a:t>
            </a:r>
          </a:p>
          <a:p>
            <a:pPr eaLnBrk="1" hangingPunct="1">
              <a:buFontTx/>
              <a:buChar char="•"/>
            </a:pPr>
            <a:r>
              <a:rPr lang="en-US" dirty="0" smtClean="0"/>
              <a:t>Internet access becomes more available every day through public (cities, schools, etc.) and private (ISPs, phone carriers, etc.) sources.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buFontTx/>
              <a:buChar char="•"/>
            </a:pPr>
            <a:r>
              <a:rPr lang="en-US" dirty="0" smtClean="0"/>
              <a:t>While math and science Graduate students may require additional application functionality, most Business, Social Science and Liberal Arts students primarily need tools in creating, analyzing and presenting their areas of study.</a:t>
            </a:r>
          </a:p>
          <a:p>
            <a:pPr eaLnBrk="1" hangingPunct="1">
              <a:buFontTx/>
              <a:buChar char="•"/>
            </a:pPr>
            <a:r>
              <a:rPr lang="en-US" dirty="0" smtClean="0"/>
              <a:t>Competency means that the student can install software, create accounts, manage files, etc.</a:t>
            </a:r>
          </a:p>
          <a:p>
            <a:pPr eaLnBrk="1" hangingPunct="1">
              <a:buFontTx/>
              <a:buChar char="•"/>
            </a:pPr>
            <a:r>
              <a:rPr lang="en-US" dirty="0" smtClean="0"/>
              <a:t>Internet access becomes more available every day through public (cities, schools, etc.) and private (ISPs, phone carriers, etc.) sources.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buFontTx/>
              <a:buNone/>
            </a:pPr>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buFontTx/>
              <a:buNone/>
            </a:pPr>
            <a:r>
              <a:rPr lang="en-US" dirty="0"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AE8156-EB83-438E-A722-850D02CED53C}" type="datetimeFigureOut">
              <a:rPr lang="en-US"/>
              <a:pPr>
                <a:defRPr/>
              </a:pPr>
              <a:t>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85C539-FADE-4937-8DBA-EBE75515A5A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C022F-C84F-42D0-8791-287C9E4714D6}" type="datetimeFigureOut">
              <a:rPr lang="en-US"/>
              <a:pPr>
                <a:defRPr/>
              </a:pPr>
              <a:t>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3F0160-1F00-4A38-8AF9-2545E6FBD92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513DB-16DE-4966-9CB1-DF172ED43C51}" type="datetimeFigureOut">
              <a:rPr lang="en-US"/>
              <a:pPr>
                <a:defRPr/>
              </a:pPr>
              <a:t>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8765B3-3C89-4294-80B0-D00D8575497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a:p>
        </p:txBody>
      </p:sp>
      <p:sp>
        <p:nvSpPr>
          <p:cNvPr id="5" name="Date Placeholder 3"/>
          <p:cNvSpPr>
            <a:spLocks noGrp="1"/>
          </p:cNvSpPr>
          <p:nvPr>
            <p:ph type="dt" sz="half" idx="10"/>
          </p:nvPr>
        </p:nvSpPr>
        <p:spPr/>
        <p:txBody>
          <a:bodyPr/>
          <a:lstStyle>
            <a:lvl1pPr>
              <a:defRPr/>
            </a:lvl1pPr>
          </a:lstStyle>
          <a:p>
            <a:pPr>
              <a:defRPr/>
            </a:pPr>
            <a:fld id="{D2EAC1B6-DFBF-4C4B-BA08-7435D7A280A9}" type="datetimeFigureOut">
              <a:rPr lang="en-US"/>
              <a:pPr>
                <a:defRPr/>
              </a:pPr>
              <a:t>1/1/2016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A6192B-94DB-459C-A939-543DD342FEA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E90B18-6365-49BF-8B5D-2E6BC17E0714}" type="datetimeFigureOut">
              <a:rPr lang="en-US"/>
              <a:pPr>
                <a:defRPr/>
              </a:pPr>
              <a:t>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BF5335-7B1A-4301-9DC2-F60B1ECB742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C4CB30-CDAB-46B5-AEAE-D2F59977C009}" type="datetimeFigureOut">
              <a:rPr lang="en-US"/>
              <a:pPr>
                <a:defRPr/>
              </a:pPr>
              <a:t>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2125D-FC3B-4600-BA4F-8BAD5DED444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2676D6-31AE-4036-820C-1B992A0EEC2F}" type="datetimeFigureOut">
              <a:rPr lang="en-US"/>
              <a:pPr>
                <a:defRPr/>
              </a:pPr>
              <a:t>1/1/2016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6A2B86-3D10-46A5-84AF-5012F02181E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A80818-BC78-4AFE-941D-3487F2D0E904}" type="datetimeFigureOut">
              <a:rPr lang="en-US"/>
              <a:pPr>
                <a:defRPr/>
              </a:pPr>
              <a:t>1/1/2016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B947F3-F7D4-4160-99FA-815128ADE5E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D18696-638F-45BC-937A-054258BF105D}" type="datetimeFigureOut">
              <a:rPr lang="en-US"/>
              <a:pPr>
                <a:defRPr/>
              </a:pPr>
              <a:t>1/1/2016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D73E45-A0EB-4AFB-B8DD-7F4B4989F32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E9529D-0D4C-4593-BEC8-37115DC8BC5F}" type="datetimeFigureOut">
              <a:rPr lang="en-US"/>
              <a:pPr>
                <a:defRPr/>
              </a:pPr>
              <a:t>1/1/2016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89E50E-1D36-411D-AB86-3731674C8AC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EB1211-DD66-4447-BAAA-1F79ACCB8FBC}" type="datetimeFigureOut">
              <a:rPr lang="en-US"/>
              <a:pPr>
                <a:defRPr/>
              </a:pPr>
              <a:t>1/1/2016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8A6231-B474-494F-AC78-7A061561CA2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38DBD5-2A57-46D7-BE61-35065DED5DBE}" type="datetimeFigureOut">
              <a:rPr lang="en-US"/>
              <a:pPr>
                <a:defRPr/>
              </a:pPr>
              <a:t>1/1/2016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CB969F-95C4-4B58-84E5-DD22F46F349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131E40C-AE94-4FCE-9DB7-BCDF02754C2B}" type="datetimeFigureOut">
              <a:rPr lang="en-US"/>
              <a:pPr>
                <a:defRPr/>
              </a:pPr>
              <a:t>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7758FD4-50B7-42D6-B1C5-649D96E4381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laneWithSign.png"/>
          <p:cNvPicPr>
            <a:picLocks noChangeAspect="1"/>
          </p:cNvPicPr>
          <p:nvPr/>
        </p:nvPicPr>
        <p:blipFill>
          <a:blip r:embed="rId3" cstate="print"/>
          <a:srcRect/>
          <a:stretch>
            <a:fillRect/>
          </a:stretch>
        </p:blipFill>
        <p:spPr bwMode="auto">
          <a:xfrm>
            <a:off x="-3048000" y="228600"/>
            <a:ext cx="2743200" cy="1000125"/>
          </a:xfrm>
          <a:prstGeom prst="rect">
            <a:avLst/>
          </a:prstGeom>
          <a:noFill/>
          <a:ln w="9525">
            <a:noFill/>
            <a:miter lim="800000"/>
            <a:headEnd/>
            <a:tailEnd/>
          </a:ln>
        </p:spPr>
      </p:pic>
      <p:pic>
        <p:nvPicPr>
          <p:cNvPr id="8" name="Picture 14" descr="Logo3.png"/>
          <p:cNvPicPr>
            <a:picLocks noChangeAspect="1"/>
          </p:cNvPicPr>
          <p:nvPr/>
        </p:nvPicPr>
        <p:blipFill>
          <a:blip r:embed="rId4" cstate="print"/>
          <a:srcRect/>
          <a:stretch>
            <a:fillRect/>
          </a:stretch>
        </p:blipFill>
        <p:spPr bwMode="auto">
          <a:xfrm>
            <a:off x="152400" y="152400"/>
            <a:ext cx="8572500" cy="2743200"/>
          </a:xfrm>
          <a:prstGeom prst="rect">
            <a:avLst/>
          </a:prstGeom>
          <a:noFill/>
          <a:ln w="9525">
            <a:noFill/>
            <a:miter lim="800000"/>
            <a:headEnd/>
            <a:tailEnd/>
          </a:ln>
        </p:spPr>
      </p:pic>
      <p:pic>
        <p:nvPicPr>
          <p:cNvPr id="9" name="Picture 8" descr="Cloud4.png"/>
          <p:cNvPicPr>
            <a:picLocks noChangeAspect="1"/>
          </p:cNvPicPr>
          <p:nvPr/>
        </p:nvPicPr>
        <p:blipFill>
          <a:blip r:embed="rId5" cstate="print"/>
          <a:stretch>
            <a:fillRect/>
          </a:stretch>
        </p:blipFill>
        <p:spPr>
          <a:xfrm>
            <a:off x="1447800" y="2743200"/>
            <a:ext cx="6089401" cy="3785303"/>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 1.38778E-17 L 1 -0.00625 " pathEditMode="relative" rAng="0" ptsTypes="AA">
                                      <p:cBhvr>
                                        <p:cTn id="6" dur="2000" fill="hold"/>
                                        <p:tgtEl>
                                          <p:spTgt spid="6"/>
                                        </p:tgtEl>
                                        <p:attrNameLst>
                                          <p:attrName>ppt_x</p:attrName>
                                          <p:attrName>ppt_y</p:attrName>
                                        </p:attrNameLst>
                                      </p:cBhvr>
                                      <p:rCtr x="500"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sz="half" idx="1"/>
          </p:nvPr>
        </p:nvSpPr>
        <p:spPr>
          <a:xfrm>
            <a:off x="457200" y="2057400"/>
            <a:ext cx="8077200" cy="304800"/>
          </a:xfrm>
        </p:spPr>
        <p:txBody>
          <a:bodyPr/>
          <a:lstStyle/>
          <a:p>
            <a:pPr eaLnBrk="1" hangingPunct="1">
              <a:buNone/>
            </a:pPr>
            <a:r>
              <a:rPr lang="en-US" sz="1600" dirty="0" smtClean="0"/>
              <a:t/>
            </a:r>
            <a:br>
              <a:rPr lang="en-US" sz="1600" dirty="0" smtClean="0"/>
            </a:br>
            <a:r>
              <a:rPr lang="en-US" sz="1600" dirty="0" smtClean="0"/>
              <a:t/>
            </a:r>
            <a:br>
              <a:rPr lang="en-US" sz="1600" dirty="0" smtClean="0"/>
            </a:br>
            <a:endParaRPr lang="en-US" sz="1600" dirty="0" smtClean="0">
              <a:solidFill>
                <a:schemeClr val="bg1"/>
              </a:solidFill>
              <a:latin typeface="Arial" pitchFamily="34" charset="0"/>
              <a:cs typeface="Arial" pitchFamily="34" charset="0"/>
            </a:endParaRPr>
          </a:p>
          <a:p>
            <a:pPr eaLnBrk="1" hangingPunct="1">
              <a:buNone/>
            </a:pPr>
            <a:endParaRPr lang="en-US" sz="1600" dirty="0" smtClean="0">
              <a:solidFill>
                <a:schemeClr val="bg1"/>
              </a:solidFill>
              <a:latin typeface="Arial" pitchFamily="34" charset="0"/>
              <a:cs typeface="Arial" pitchFamily="34" charset="0"/>
            </a:endParaRPr>
          </a:p>
          <a:p>
            <a:pPr eaLnBrk="1" hangingPunct="1">
              <a:buNone/>
            </a:pPr>
            <a:r>
              <a:rPr lang="en-US" sz="2000" dirty="0" smtClean="0"/>
              <a:t/>
            </a:r>
            <a:br>
              <a:rPr lang="en-US" sz="2000" dirty="0" smtClean="0"/>
            </a:br>
            <a:r>
              <a:rPr lang="en-US" sz="2000" dirty="0" smtClean="0"/>
              <a:t/>
            </a:r>
            <a:br>
              <a:rPr lang="en-US" sz="2000" dirty="0" smtClean="0"/>
            </a:br>
            <a:endParaRPr lang="en-US" sz="2000" dirty="0" smtClean="0">
              <a:solidFill>
                <a:schemeClr val="bg1"/>
              </a:solidFill>
              <a:latin typeface="Arial" charset="0"/>
              <a:cs typeface="Arial" charset="0"/>
            </a:endParaRPr>
          </a:p>
        </p:txBody>
      </p:sp>
      <p:sp>
        <p:nvSpPr>
          <p:cNvPr id="6" name="TextBox 5"/>
          <p:cNvSpPr txBox="1"/>
          <p:nvPr/>
        </p:nvSpPr>
        <p:spPr>
          <a:xfrm>
            <a:off x="152400" y="2637472"/>
            <a:ext cx="8605882" cy="1200329"/>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Nothing better reflex’s that design more then </a:t>
            </a:r>
            <a:r>
              <a:rPr lang="en-US" b="1" u="sng" dirty="0" smtClean="0">
                <a:solidFill>
                  <a:srgbClr val="FF0000"/>
                </a:solidFill>
                <a:latin typeface="Arial" pitchFamily="34" charset="0"/>
                <a:cs typeface="Arial" pitchFamily="34" charset="0"/>
              </a:rPr>
              <a:t>SaaS</a:t>
            </a:r>
            <a:r>
              <a:rPr lang="en-US" dirty="0" smtClean="0">
                <a:solidFill>
                  <a:schemeClr val="bg1"/>
                </a:solidFill>
                <a:latin typeface="Arial" pitchFamily="34" charset="0"/>
                <a:cs typeface="Arial" pitchFamily="34" charset="0"/>
              </a:rPr>
              <a:t> in which the Cloud provider is </a:t>
            </a:r>
          </a:p>
          <a:p>
            <a:r>
              <a:rPr lang="en-US" dirty="0" smtClean="0">
                <a:solidFill>
                  <a:schemeClr val="bg1"/>
                </a:solidFill>
                <a:latin typeface="Arial" pitchFamily="34" charset="0"/>
                <a:cs typeface="Arial" pitchFamily="34" charset="0"/>
              </a:rPr>
              <a:t>responsible for deploying, configuring, updating, and managing the applications </a:t>
            </a:r>
          </a:p>
          <a:p>
            <a:r>
              <a:rPr lang="en-US" dirty="0" smtClean="0">
                <a:solidFill>
                  <a:schemeClr val="bg1"/>
                </a:solidFill>
                <a:latin typeface="Arial" pitchFamily="34" charset="0"/>
                <a:cs typeface="Arial" pitchFamily="34" charset="0"/>
              </a:rPr>
              <a:t>in the cloud.  The consumer will have limited administration control within this type </a:t>
            </a:r>
          </a:p>
          <a:p>
            <a:r>
              <a:rPr lang="en-US" dirty="0" smtClean="0">
                <a:solidFill>
                  <a:schemeClr val="bg1"/>
                </a:solidFill>
                <a:latin typeface="Arial" pitchFamily="34" charset="0"/>
                <a:cs typeface="Arial" pitchFamily="34" charset="0"/>
              </a:rPr>
              <a:t>of scenario.</a:t>
            </a:r>
            <a:endParaRPr lang="en-US" dirty="0"/>
          </a:p>
        </p:txBody>
      </p:sp>
      <p:grpSp>
        <p:nvGrpSpPr>
          <p:cNvPr id="9" name="Group 8"/>
          <p:cNvGrpSpPr/>
          <p:nvPr/>
        </p:nvGrpSpPr>
        <p:grpSpPr>
          <a:xfrm>
            <a:off x="228600" y="685800"/>
            <a:ext cx="4724400" cy="533400"/>
            <a:chOff x="620443" y="381176"/>
            <a:chExt cx="6884398" cy="533400"/>
          </a:xfrm>
        </p:grpSpPr>
        <p:sp>
          <p:nvSpPr>
            <p:cNvPr id="10" name="Rounded Rectangle 9"/>
            <p:cNvSpPr/>
            <p:nvPr/>
          </p:nvSpPr>
          <p:spPr>
            <a:xfrm>
              <a:off x="620443" y="3811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620443" y="4427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Software as a Service </a:t>
              </a:r>
              <a:r>
                <a:rPr lang="en-US" sz="2800" b="1" dirty="0" smtClean="0">
                  <a:solidFill>
                    <a:srgbClr val="FF0000"/>
                  </a:solidFill>
                </a:rPr>
                <a:t>(SaaS)</a:t>
              </a:r>
              <a:endParaRPr lang="en-US" sz="2800" kern="1200" dirty="0">
                <a:solidFill>
                  <a:srgbClr val="FF0000"/>
                </a:solidFill>
              </a:endParaRPr>
            </a:p>
          </p:txBody>
        </p:sp>
      </p:grpSp>
      <p:sp>
        <p:nvSpPr>
          <p:cNvPr id="12" name="TextBox 11"/>
          <p:cNvSpPr txBox="1"/>
          <p:nvPr/>
        </p:nvSpPr>
        <p:spPr>
          <a:xfrm>
            <a:off x="152400" y="1371600"/>
            <a:ext cx="9097362" cy="1200329"/>
          </a:xfrm>
          <a:prstGeom prst="rect">
            <a:avLst/>
          </a:prstGeom>
          <a:noFill/>
        </p:spPr>
        <p:txBody>
          <a:bodyPr wrap="none" rtlCol="0">
            <a:spAutoFit/>
          </a:bodyPr>
          <a:lstStyle/>
          <a:p>
            <a:r>
              <a:rPr lang="en-US" dirty="0" smtClean="0">
                <a:solidFill>
                  <a:schemeClr val="bg1"/>
                </a:solidFill>
              </a:rPr>
              <a:t>The Cloud by its nature is a model for enabling convenient, with on demand network </a:t>
            </a:r>
          </a:p>
          <a:p>
            <a:r>
              <a:rPr lang="en-US" dirty="0" smtClean="0">
                <a:solidFill>
                  <a:schemeClr val="bg1"/>
                </a:solidFill>
              </a:rPr>
              <a:t>access and sharing of computing resources (e.g., networks, servers, storage, apps, </a:t>
            </a:r>
          </a:p>
          <a:p>
            <a:r>
              <a:rPr lang="en-US" dirty="0" smtClean="0">
                <a:solidFill>
                  <a:schemeClr val="bg1"/>
                </a:solidFill>
              </a:rPr>
              <a:t>and services). That can be rapidly provisioned and released with minimal management </a:t>
            </a:r>
          </a:p>
          <a:p>
            <a:r>
              <a:rPr lang="en-US" dirty="0" smtClean="0">
                <a:solidFill>
                  <a:schemeClr val="bg1"/>
                </a:solidFill>
              </a:rPr>
              <a:t>effort or service provider input.</a:t>
            </a:r>
          </a:p>
        </p:txBody>
      </p:sp>
      <p:pic>
        <p:nvPicPr>
          <p:cNvPr id="16" name="Picture 15" descr="SaaS Control.jpg"/>
          <p:cNvPicPr>
            <a:picLocks noChangeAspect="1"/>
          </p:cNvPicPr>
          <p:nvPr/>
        </p:nvPicPr>
        <p:blipFill>
          <a:blip r:embed="rId3" cstate="print"/>
          <a:stretch>
            <a:fillRect/>
          </a:stretch>
        </p:blipFill>
        <p:spPr>
          <a:xfrm>
            <a:off x="1695140" y="3886200"/>
            <a:ext cx="6791944" cy="2314574"/>
          </a:xfrm>
          <a:prstGeom prst="rect">
            <a:avLst/>
          </a:prstGeom>
        </p:spPr>
      </p:pic>
      <p:sp>
        <p:nvSpPr>
          <p:cNvPr id="13" name="TextBox 12"/>
          <p:cNvSpPr txBox="1"/>
          <p:nvPr/>
        </p:nvSpPr>
        <p:spPr>
          <a:xfrm>
            <a:off x="762000" y="4191000"/>
            <a:ext cx="840295" cy="307777"/>
          </a:xfrm>
          <a:prstGeom prst="rect">
            <a:avLst/>
          </a:prstGeom>
          <a:noFill/>
        </p:spPr>
        <p:txBody>
          <a:bodyPr wrap="none" rtlCol="0">
            <a:spAutoFit/>
          </a:bodyPr>
          <a:lstStyle/>
          <a:p>
            <a:r>
              <a:rPr lang="en-US" sz="1400" dirty="0" smtClean="0">
                <a:solidFill>
                  <a:schemeClr val="bg1"/>
                </a:solidFill>
              </a:rPr>
              <a:t>Figure 2</a:t>
            </a:r>
            <a:endParaRPr lang="en-US" sz="14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sz="half" idx="1"/>
          </p:nvPr>
        </p:nvSpPr>
        <p:spPr>
          <a:xfrm>
            <a:off x="381000" y="1828800"/>
            <a:ext cx="8077200" cy="4114800"/>
          </a:xfrm>
        </p:spPr>
        <p:txBody>
          <a:bodyPr/>
          <a:lstStyle/>
          <a:p>
            <a:pPr eaLnBrk="1" hangingPunct="1"/>
            <a:r>
              <a:rPr lang="en-US" sz="1800" dirty="0" smtClean="0">
                <a:solidFill>
                  <a:schemeClr val="bg1"/>
                </a:solidFill>
                <a:latin typeface="Arial" pitchFamily="34" charset="0"/>
                <a:cs typeface="Arial" pitchFamily="34" charset="0"/>
              </a:rPr>
              <a:t>SaaS  gives the consumer the rights to use the  provider’s  applications running on a cloud infrastructure usually accessed through a client interface such as a Web browser. </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Key things to keep in mind is the software supported and tested?</a:t>
            </a:r>
          </a:p>
          <a:p>
            <a:pPr eaLnBrk="1" hangingPunct="1">
              <a:buNone/>
            </a:pPr>
            <a:endParaRPr lang="en-US" sz="18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Is the software scalable to increasingly larger workloads?</a:t>
            </a:r>
          </a:p>
          <a:p>
            <a:pPr eaLnBrk="1" hangingPunct="1"/>
            <a:endParaRPr lang="en-US" sz="18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How is security setup within the applications? </a:t>
            </a:r>
          </a:p>
          <a:p>
            <a:pPr eaLnBrk="1" hangingPunct="1"/>
            <a:endParaRPr lang="en-US" sz="18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Is the database scalable, and how will access management be setup?</a:t>
            </a:r>
          </a:p>
          <a:p>
            <a:pPr eaLnBrk="1" hangingPunct="1"/>
            <a:endParaRPr lang="en-US" sz="18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Who has control and management responsibilities or is this shared?</a:t>
            </a:r>
            <a:r>
              <a:rPr lang="en-US" sz="1600" dirty="0" smtClean="0"/>
              <a:t/>
            </a:r>
            <a:br>
              <a:rPr lang="en-US" sz="1600" dirty="0" smtClean="0"/>
            </a:br>
            <a:endParaRPr lang="en-US" sz="1600" dirty="0" smtClean="0">
              <a:solidFill>
                <a:schemeClr val="bg1"/>
              </a:solidFill>
              <a:latin typeface="Arial" pitchFamily="34" charset="0"/>
              <a:cs typeface="Arial" pitchFamily="34" charset="0"/>
            </a:endParaRPr>
          </a:p>
        </p:txBody>
      </p:sp>
      <p:grpSp>
        <p:nvGrpSpPr>
          <p:cNvPr id="2" name="Group 5"/>
          <p:cNvGrpSpPr/>
          <p:nvPr/>
        </p:nvGrpSpPr>
        <p:grpSpPr>
          <a:xfrm>
            <a:off x="304800" y="914400"/>
            <a:ext cx="47244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Software as a Service </a:t>
              </a:r>
              <a:r>
                <a:rPr lang="en-US" sz="2800" b="1" dirty="0" smtClean="0">
                  <a:solidFill>
                    <a:srgbClr val="FFFF00"/>
                  </a:solidFill>
                </a:rPr>
                <a:t>(SaaS)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sz="half" idx="1"/>
          </p:nvPr>
        </p:nvSpPr>
        <p:spPr>
          <a:xfrm>
            <a:off x="457200" y="2057400"/>
            <a:ext cx="8077200" cy="304800"/>
          </a:xfrm>
        </p:spPr>
        <p:txBody>
          <a:bodyPr/>
          <a:lstStyle/>
          <a:p>
            <a:pPr eaLnBrk="1" hangingPunct="1">
              <a:buNone/>
            </a:pPr>
            <a:r>
              <a:rPr lang="en-US" sz="1600" dirty="0" smtClean="0"/>
              <a:t/>
            </a:r>
            <a:br>
              <a:rPr lang="en-US" sz="1600" dirty="0" smtClean="0"/>
            </a:br>
            <a:r>
              <a:rPr lang="en-US" sz="1600" dirty="0" smtClean="0"/>
              <a:t/>
            </a:r>
            <a:br>
              <a:rPr lang="en-US" sz="1600" dirty="0" smtClean="0"/>
            </a:br>
            <a:endParaRPr lang="en-US" sz="1600" dirty="0" smtClean="0">
              <a:solidFill>
                <a:schemeClr val="bg1"/>
              </a:solidFill>
              <a:latin typeface="Arial" pitchFamily="34" charset="0"/>
              <a:cs typeface="Arial" pitchFamily="34" charset="0"/>
            </a:endParaRPr>
          </a:p>
          <a:p>
            <a:pPr eaLnBrk="1" hangingPunct="1">
              <a:buNone/>
            </a:pPr>
            <a:endParaRPr lang="en-US" sz="1600" dirty="0" smtClean="0">
              <a:solidFill>
                <a:schemeClr val="bg1"/>
              </a:solidFill>
              <a:latin typeface="Arial" pitchFamily="34" charset="0"/>
              <a:cs typeface="Arial" pitchFamily="34" charset="0"/>
            </a:endParaRPr>
          </a:p>
          <a:p>
            <a:pPr eaLnBrk="1" hangingPunct="1">
              <a:buNone/>
            </a:pPr>
            <a:r>
              <a:rPr lang="en-US" sz="2000" dirty="0" smtClean="0"/>
              <a:t/>
            </a:r>
            <a:br>
              <a:rPr lang="en-US" sz="2000" dirty="0" smtClean="0"/>
            </a:br>
            <a:r>
              <a:rPr lang="en-US" sz="2000" dirty="0" smtClean="0"/>
              <a:t/>
            </a:r>
            <a:br>
              <a:rPr lang="en-US" sz="2000" dirty="0" smtClean="0"/>
            </a:br>
            <a:endParaRPr lang="en-US" sz="2000" dirty="0" smtClean="0">
              <a:solidFill>
                <a:schemeClr val="bg1"/>
              </a:solidFill>
              <a:latin typeface="Arial" charset="0"/>
              <a:cs typeface="Arial" charset="0"/>
            </a:endParaRPr>
          </a:p>
        </p:txBody>
      </p:sp>
      <p:sp>
        <p:nvSpPr>
          <p:cNvPr id="8" name="TextBox 7"/>
          <p:cNvSpPr txBox="1"/>
          <p:nvPr/>
        </p:nvSpPr>
        <p:spPr>
          <a:xfrm>
            <a:off x="457200" y="1752600"/>
            <a:ext cx="8229600" cy="6186309"/>
          </a:xfrm>
          <a:prstGeom prst="rect">
            <a:avLst/>
          </a:prstGeom>
          <a:noFill/>
        </p:spPr>
        <p:txBody>
          <a:bodyPr wrap="square" rtlCol="0">
            <a:spAutoFit/>
          </a:bodyPr>
          <a:lstStyle/>
          <a:p>
            <a:r>
              <a:rPr lang="en-US" b="1" u="sng" dirty="0" smtClean="0">
                <a:solidFill>
                  <a:srgbClr val="FFFF00"/>
                </a:solidFill>
              </a:rPr>
              <a:t>Five key benefits of SaaS clouds:</a:t>
            </a:r>
          </a:p>
          <a:p>
            <a:endParaRPr lang="en-US" dirty="0" smtClean="0">
              <a:solidFill>
                <a:schemeClr val="bg1"/>
              </a:solidFill>
            </a:endParaRPr>
          </a:p>
          <a:p>
            <a:r>
              <a:rPr lang="en-US" b="1" u="sng" dirty="0" smtClean="0">
                <a:solidFill>
                  <a:schemeClr val="bg1"/>
                </a:solidFill>
              </a:rPr>
              <a:t>Software Tool Footprint:</a:t>
            </a:r>
          </a:p>
          <a:p>
            <a:endParaRPr lang="en-US" dirty="0" smtClean="0">
              <a:solidFill>
                <a:schemeClr val="bg1"/>
              </a:solidFill>
            </a:endParaRPr>
          </a:p>
          <a:p>
            <a:pPr marL="342900" indent="-342900">
              <a:buAutoNum type="arabicParenR"/>
            </a:pPr>
            <a:r>
              <a:rPr lang="en-US" dirty="0" smtClean="0">
                <a:solidFill>
                  <a:schemeClr val="bg1"/>
                </a:solidFill>
              </a:rPr>
              <a:t>The Cost of Software up keep is reduced, and software can be accessed      without installation costs. </a:t>
            </a:r>
          </a:p>
          <a:p>
            <a:pPr marL="342900" indent="-342900">
              <a:buAutoNum type="arabicParenR"/>
            </a:pPr>
            <a:r>
              <a:rPr lang="en-US" dirty="0" smtClean="0">
                <a:solidFill>
                  <a:schemeClr val="bg1"/>
                </a:solidFill>
              </a:rPr>
              <a:t>Efficient Use of Software Licenses - no need to purchase extra licenses for separate computers.</a:t>
            </a:r>
          </a:p>
          <a:p>
            <a:pPr marL="342900" indent="-342900">
              <a:buAutoNum type="arabicParenR"/>
            </a:pPr>
            <a:r>
              <a:rPr lang="en-US" dirty="0" smtClean="0">
                <a:solidFill>
                  <a:schemeClr val="bg1"/>
                </a:solidFill>
              </a:rPr>
              <a:t>Centralized Management - SaaS providers is supplying  professional management, and one centralizated location of data for compliance checking, security, and backup.</a:t>
            </a:r>
          </a:p>
          <a:p>
            <a:pPr marL="342900" indent="-342900">
              <a:buAutoNum type="arabicParenR"/>
            </a:pPr>
            <a:r>
              <a:rPr lang="en-US" dirty="0" smtClean="0">
                <a:solidFill>
                  <a:schemeClr val="bg1"/>
                </a:solidFill>
              </a:rPr>
              <a:t>Managed Platform Responsibilities - consumer is not involved with day-to-day management of infrastructure. Ex: patches, maintenance, hardware updates, physical security...etc </a:t>
            </a:r>
          </a:p>
          <a:p>
            <a:pPr marL="342900" indent="-342900">
              <a:buAutoNum type="arabicParenR"/>
            </a:pPr>
            <a:r>
              <a:rPr lang="en-US" dirty="0" smtClean="0">
                <a:solidFill>
                  <a:schemeClr val="bg1"/>
                </a:solidFill>
              </a:rPr>
              <a:t>Up-front cost saving - no up-front costs relating to equipment acquisition, recurring usage fees, and added power usage. </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grpSp>
        <p:nvGrpSpPr>
          <p:cNvPr id="7" name="Group 5"/>
          <p:cNvGrpSpPr/>
          <p:nvPr/>
        </p:nvGrpSpPr>
        <p:grpSpPr>
          <a:xfrm>
            <a:off x="304800" y="914400"/>
            <a:ext cx="4724400" cy="533400"/>
            <a:chOff x="731482" y="609776"/>
            <a:chExt cx="6884398" cy="533400"/>
          </a:xfrm>
        </p:grpSpPr>
        <p:sp>
          <p:nvSpPr>
            <p:cNvPr id="9" name="Rounded Rectangle 8"/>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Software as a Service </a:t>
              </a:r>
              <a:r>
                <a:rPr lang="en-US" sz="2800" b="1" dirty="0" smtClean="0">
                  <a:solidFill>
                    <a:srgbClr val="FFFF00"/>
                  </a:solidFill>
                </a:rPr>
                <a:t>(SaaS)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1905000"/>
            <a:ext cx="8229600" cy="3970318"/>
          </a:xfrm>
          <a:prstGeom prst="rect">
            <a:avLst/>
          </a:prstGeom>
          <a:noFill/>
        </p:spPr>
        <p:txBody>
          <a:bodyPr wrap="square" rtlCol="0">
            <a:spAutoFit/>
          </a:bodyPr>
          <a:lstStyle/>
          <a:p>
            <a:r>
              <a:rPr lang="en-US" b="1" dirty="0" smtClean="0">
                <a:solidFill>
                  <a:schemeClr val="bg1"/>
                </a:solidFill>
              </a:rPr>
              <a:t>Federal recommendations for Software as a Service (SaaS) Documents</a:t>
            </a:r>
          </a:p>
          <a:p>
            <a:endParaRPr lang="en-US" b="1" dirty="0" smtClean="0">
              <a:solidFill>
                <a:schemeClr val="bg1"/>
              </a:solidFill>
            </a:endParaRPr>
          </a:p>
          <a:p>
            <a:r>
              <a:rPr lang="en-US" b="1" u="sng" dirty="0" smtClean="0">
                <a:solidFill>
                  <a:schemeClr val="bg1"/>
                </a:solidFill>
              </a:rPr>
              <a:t>NIST publications:</a:t>
            </a:r>
          </a:p>
          <a:p>
            <a:endParaRPr lang="en-US" dirty="0" smtClean="0">
              <a:solidFill>
                <a:schemeClr val="bg1"/>
              </a:solidFill>
            </a:endParaRPr>
          </a:p>
          <a:p>
            <a:r>
              <a:rPr lang="en-US" b="1" u="sng" dirty="0" smtClean="0">
                <a:solidFill>
                  <a:srgbClr val="FFFF00"/>
                </a:solidFill>
              </a:rPr>
              <a:t>FIPS 199</a:t>
            </a:r>
            <a:r>
              <a:rPr lang="en-US" b="1" dirty="0" smtClean="0">
                <a:solidFill>
                  <a:srgbClr val="FFFF00"/>
                </a:solidFill>
              </a:rPr>
              <a:t> </a:t>
            </a:r>
            <a:r>
              <a:rPr lang="en-US" dirty="0" smtClean="0">
                <a:solidFill>
                  <a:srgbClr val="FFFF00"/>
                </a:solidFill>
              </a:rPr>
              <a:t>- Standards for Security Categorization of  Federal Information and Information Systems</a:t>
            </a:r>
          </a:p>
          <a:p>
            <a:endParaRPr lang="en-US" dirty="0" smtClean="0">
              <a:solidFill>
                <a:srgbClr val="FFFF00"/>
              </a:solidFill>
            </a:endParaRPr>
          </a:p>
          <a:p>
            <a:r>
              <a:rPr lang="en-US" b="1" u="sng" dirty="0" smtClean="0">
                <a:solidFill>
                  <a:srgbClr val="FFFF00"/>
                </a:solidFill>
              </a:rPr>
              <a:t>FIPS 200</a:t>
            </a:r>
            <a:r>
              <a:rPr lang="en-US" b="1" dirty="0" smtClean="0">
                <a:solidFill>
                  <a:srgbClr val="FFFF00"/>
                </a:solidFill>
              </a:rPr>
              <a:t> </a:t>
            </a:r>
            <a:r>
              <a:rPr lang="en-US" dirty="0" smtClean="0">
                <a:solidFill>
                  <a:srgbClr val="FFFF00"/>
                </a:solidFill>
              </a:rPr>
              <a:t>- Minimum Security Requirements for Federal  Information and Information Systems </a:t>
            </a:r>
          </a:p>
          <a:p>
            <a:endParaRPr lang="en-US" dirty="0" smtClean="0">
              <a:solidFill>
                <a:srgbClr val="FFFF00"/>
              </a:solidFill>
            </a:endParaRPr>
          </a:p>
          <a:p>
            <a:r>
              <a:rPr lang="en-US" b="1" u="sng" dirty="0" smtClean="0">
                <a:solidFill>
                  <a:srgbClr val="FFFF00"/>
                </a:solidFill>
              </a:rPr>
              <a:t>SP 800-53</a:t>
            </a:r>
            <a:r>
              <a:rPr lang="en-US" b="1" dirty="0" smtClean="0">
                <a:solidFill>
                  <a:srgbClr val="FFFF00"/>
                </a:solidFill>
              </a:rPr>
              <a:t> </a:t>
            </a:r>
            <a:r>
              <a:rPr lang="en-US" dirty="0" smtClean="0">
                <a:solidFill>
                  <a:srgbClr val="FFFF00"/>
                </a:solidFill>
              </a:rPr>
              <a:t>- Recommended Security Controls for Federal Information Systems</a:t>
            </a:r>
          </a:p>
          <a:p>
            <a:endParaRPr lang="en-US" dirty="0" smtClean="0">
              <a:solidFill>
                <a:srgbClr val="FFFF00"/>
              </a:solidFill>
            </a:endParaRPr>
          </a:p>
          <a:p>
            <a:r>
              <a:rPr lang="en-US" b="1" u="sng" dirty="0" smtClean="0">
                <a:solidFill>
                  <a:srgbClr val="FFFF00"/>
                </a:solidFill>
              </a:rPr>
              <a:t>SP 800-144</a:t>
            </a:r>
            <a:r>
              <a:rPr lang="en-US" b="1" dirty="0" smtClean="0">
                <a:solidFill>
                  <a:srgbClr val="FFFF00"/>
                </a:solidFill>
              </a:rPr>
              <a:t> </a:t>
            </a:r>
            <a:r>
              <a:rPr lang="en-US" dirty="0" smtClean="0">
                <a:solidFill>
                  <a:srgbClr val="FFFF00"/>
                </a:solidFill>
              </a:rPr>
              <a:t>- Guidelines on Security and Privacy in Public  Cloud Computing</a:t>
            </a:r>
          </a:p>
          <a:p>
            <a:endParaRPr lang="en-US" dirty="0">
              <a:solidFill>
                <a:schemeClr val="bg1"/>
              </a:solidFill>
            </a:endParaRPr>
          </a:p>
        </p:txBody>
      </p:sp>
      <p:grpSp>
        <p:nvGrpSpPr>
          <p:cNvPr id="7" name="Group 5"/>
          <p:cNvGrpSpPr/>
          <p:nvPr/>
        </p:nvGrpSpPr>
        <p:grpSpPr>
          <a:xfrm>
            <a:off x="304800" y="914400"/>
            <a:ext cx="4724400" cy="533400"/>
            <a:chOff x="731482" y="609776"/>
            <a:chExt cx="6884398" cy="533400"/>
          </a:xfrm>
        </p:grpSpPr>
        <p:sp>
          <p:nvSpPr>
            <p:cNvPr id="9" name="Rounded Rectangle 8"/>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Software as a Service </a:t>
              </a:r>
              <a:r>
                <a:rPr lang="en-US" sz="2800" b="1" dirty="0" smtClean="0">
                  <a:solidFill>
                    <a:srgbClr val="FFFF00"/>
                  </a:solidFill>
                </a:rPr>
                <a:t>(SaaS)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sz="half" idx="1"/>
          </p:nvPr>
        </p:nvSpPr>
        <p:spPr>
          <a:xfrm>
            <a:off x="228600" y="4343400"/>
            <a:ext cx="8686800" cy="2438400"/>
          </a:xfrm>
        </p:spPr>
        <p:txBody>
          <a:bodyPr/>
          <a:lstStyle/>
          <a:p>
            <a:pPr eaLnBrk="1" hangingPunct="1"/>
            <a:r>
              <a:rPr lang="en-US" sz="1800" dirty="0" smtClean="0">
                <a:solidFill>
                  <a:schemeClr val="bg1"/>
                </a:solidFill>
                <a:latin typeface="Arial" pitchFamily="34" charset="0"/>
                <a:cs typeface="Arial" pitchFamily="34" charset="0"/>
              </a:rPr>
              <a:t>Application users, who deployed on a PaaS to end users typically can access it in the same way as in any SaaS environment, meaning through some type of Web Interface or thin client.</a:t>
            </a:r>
          </a:p>
          <a:p>
            <a:pPr eaLnBrk="1" hangingPunct="1"/>
            <a:endParaRPr lang="en-US" sz="9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PaaS provides tools to develop, test, deploy and administer applications.</a:t>
            </a:r>
          </a:p>
          <a:p>
            <a:pPr eaLnBrk="1" hangingPunct="1"/>
            <a:endParaRPr lang="en-US" sz="5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Fees typically depend on developers vs. application end users? Which usually are calculated based on storage, processing, and network resources consumed. </a:t>
            </a:r>
            <a:endParaRPr lang="en-US" sz="2000" dirty="0" smtClean="0">
              <a:solidFill>
                <a:schemeClr val="bg1"/>
              </a:solidFill>
              <a:latin typeface="Arial" charset="0"/>
              <a:cs typeface="Arial" charset="0"/>
            </a:endParaRPr>
          </a:p>
        </p:txBody>
      </p:sp>
      <p:grpSp>
        <p:nvGrpSpPr>
          <p:cNvPr id="7" name="Group 5"/>
          <p:cNvGrpSpPr/>
          <p:nvPr/>
        </p:nvGrpSpPr>
        <p:grpSpPr>
          <a:xfrm>
            <a:off x="685800" y="685800"/>
            <a:ext cx="4724400" cy="533400"/>
            <a:chOff x="731482" y="609776"/>
            <a:chExt cx="6884398" cy="533400"/>
          </a:xfrm>
        </p:grpSpPr>
        <p:sp>
          <p:nvSpPr>
            <p:cNvPr id="8" name="Rounded Rectangle 7"/>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Platform as a Service </a:t>
              </a:r>
              <a:r>
                <a:rPr lang="en-US" sz="2800" b="1" dirty="0" smtClean="0">
                  <a:solidFill>
                    <a:srgbClr val="FFFF00"/>
                  </a:solidFill>
                </a:rPr>
                <a:t>(PaaS)</a:t>
              </a:r>
              <a:endParaRPr lang="en-US" sz="2800" kern="1200" dirty="0"/>
            </a:p>
          </p:txBody>
        </p:sp>
      </p:grpSp>
      <p:pic>
        <p:nvPicPr>
          <p:cNvPr id="12" name="Picture 11" descr="PaaS Model.png"/>
          <p:cNvPicPr>
            <a:picLocks noChangeAspect="1"/>
          </p:cNvPicPr>
          <p:nvPr/>
        </p:nvPicPr>
        <p:blipFill>
          <a:blip r:embed="rId3" cstate="print"/>
          <a:stretch>
            <a:fillRect/>
          </a:stretch>
        </p:blipFill>
        <p:spPr>
          <a:xfrm>
            <a:off x="304800" y="1447800"/>
            <a:ext cx="3835538" cy="2514600"/>
          </a:xfrm>
          <a:prstGeom prst="rect">
            <a:avLst/>
          </a:prstGeom>
        </p:spPr>
      </p:pic>
      <p:sp>
        <p:nvSpPr>
          <p:cNvPr id="13" name="TextBox 12"/>
          <p:cNvSpPr txBox="1"/>
          <p:nvPr/>
        </p:nvSpPr>
        <p:spPr>
          <a:xfrm>
            <a:off x="4368334" y="2111276"/>
            <a:ext cx="4775666" cy="2308324"/>
          </a:xfrm>
          <a:prstGeom prst="rect">
            <a:avLst/>
          </a:prstGeom>
          <a:noFill/>
        </p:spPr>
        <p:txBody>
          <a:bodyPr wrap="none" rtlCol="0">
            <a:spAutoFit/>
          </a:bodyPr>
          <a:lstStyle/>
          <a:p>
            <a:pPr eaLnBrk="1" hangingPunct="1"/>
            <a:r>
              <a:rPr lang="en-US" dirty="0" smtClean="0">
                <a:solidFill>
                  <a:schemeClr val="bg1"/>
                </a:solidFill>
                <a:latin typeface="Arial" pitchFamily="34" charset="0"/>
                <a:cs typeface="Arial" pitchFamily="34" charset="0"/>
              </a:rPr>
              <a:t>In PaaS in which the consumer is typically </a:t>
            </a:r>
          </a:p>
          <a:p>
            <a:pPr eaLnBrk="1" hangingPunct="1"/>
            <a:r>
              <a:rPr lang="en-US" dirty="0" smtClean="0">
                <a:solidFill>
                  <a:schemeClr val="bg1"/>
                </a:solidFill>
                <a:latin typeface="Arial" pitchFamily="34" charset="0"/>
                <a:cs typeface="Arial" pitchFamily="34" charset="0"/>
              </a:rPr>
              <a:t>developers/administrators who design, test </a:t>
            </a:r>
          </a:p>
          <a:p>
            <a:pPr eaLnBrk="1" hangingPunct="1"/>
            <a:r>
              <a:rPr lang="en-US" dirty="0" smtClean="0">
                <a:solidFill>
                  <a:schemeClr val="bg1"/>
                </a:solidFill>
                <a:latin typeface="Arial" pitchFamily="34" charset="0"/>
                <a:cs typeface="Arial" pitchFamily="34" charset="0"/>
              </a:rPr>
              <a:t>and implement application software.</a:t>
            </a:r>
          </a:p>
          <a:p>
            <a:pPr eaLnBrk="1" hangingPunct="1"/>
            <a:endParaRPr lang="en-US" dirty="0" smtClean="0">
              <a:solidFill>
                <a:schemeClr val="bg1"/>
              </a:solidFill>
              <a:latin typeface="Arial" pitchFamily="34" charset="0"/>
              <a:cs typeface="Arial" pitchFamily="34" charset="0"/>
            </a:endParaRPr>
          </a:p>
          <a:p>
            <a:pPr eaLnBrk="1" hangingPunct="1"/>
            <a:r>
              <a:rPr lang="en-US" dirty="0" smtClean="0">
                <a:solidFill>
                  <a:schemeClr val="bg1"/>
                </a:solidFill>
                <a:latin typeface="Arial" pitchFamily="34" charset="0"/>
                <a:cs typeface="Arial" pitchFamily="34" charset="0"/>
              </a:rPr>
              <a:t>Developers can run applications in various </a:t>
            </a:r>
          </a:p>
          <a:p>
            <a:pPr eaLnBrk="1" hangingPunct="1"/>
            <a:r>
              <a:rPr lang="en-US" dirty="0" smtClean="0">
                <a:solidFill>
                  <a:schemeClr val="bg1"/>
                </a:solidFill>
                <a:latin typeface="Arial" pitchFamily="34" charset="0"/>
                <a:cs typeface="Arial" pitchFamily="34" charset="0"/>
              </a:rPr>
              <a:t>testing environments, and administrators </a:t>
            </a:r>
          </a:p>
          <a:p>
            <a:pPr eaLnBrk="1" hangingPunct="1"/>
            <a:r>
              <a:rPr lang="en-US" dirty="0" smtClean="0">
                <a:solidFill>
                  <a:schemeClr val="bg1"/>
                </a:solidFill>
                <a:latin typeface="Arial" pitchFamily="34" charset="0"/>
                <a:cs typeface="Arial" pitchFamily="34" charset="0"/>
              </a:rPr>
              <a:t>can configure, tune, and monitor application.</a:t>
            </a:r>
          </a:p>
          <a:p>
            <a:endParaRPr lang="en-US" dirty="0"/>
          </a:p>
        </p:txBody>
      </p:sp>
      <p:sp>
        <p:nvSpPr>
          <p:cNvPr id="10" name="TextBox 9"/>
          <p:cNvSpPr txBox="1"/>
          <p:nvPr/>
        </p:nvSpPr>
        <p:spPr>
          <a:xfrm>
            <a:off x="304800" y="3962400"/>
            <a:ext cx="840295" cy="307777"/>
          </a:xfrm>
          <a:prstGeom prst="rect">
            <a:avLst/>
          </a:prstGeom>
          <a:noFill/>
        </p:spPr>
        <p:txBody>
          <a:bodyPr wrap="none" rtlCol="0">
            <a:spAutoFit/>
          </a:bodyPr>
          <a:lstStyle/>
          <a:p>
            <a:r>
              <a:rPr lang="en-US" sz="1400" dirty="0" smtClean="0">
                <a:solidFill>
                  <a:schemeClr val="bg1"/>
                </a:solidFill>
              </a:rPr>
              <a:t>Figure 3</a:t>
            </a:r>
            <a:endParaRPr lang="en-US" sz="14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sz="half" idx="1"/>
          </p:nvPr>
        </p:nvSpPr>
        <p:spPr>
          <a:xfrm>
            <a:off x="304800" y="1676400"/>
            <a:ext cx="8686800" cy="4419600"/>
          </a:xfrm>
        </p:spPr>
        <p:txBody>
          <a:bodyPr/>
          <a:lstStyle/>
          <a:p>
            <a:pPr eaLnBrk="1" hangingPunct="1">
              <a:buNone/>
            </a:pPr>
            <a:r>
              <a:rPr lang="en-US" sz="1800" b="1" u="sng" dirty="0" smtClean="0">
                <a:solidFill>
                  <a:srgbClr val="FFFF00"/>
                </a:solidFill>
                <a:latin typeface="Arial" pitchFamily="34" charset="0"/>
                <a:cs typeface="Arial" pitchFamily="34" charset="0"/>
              </a:rPr>
              <a:t>Concerns and Issues to Consider</a:t>
            </a:r>
          </a:p>
          <a:p>
            <a:pPr eaLnBrk="1" hangingPunct="1"/>
            <a:endParaRPr lang="en-US" sz="1800" b="1"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Since accessing it through a browser; Browser-Based risks are a concern.</a:t>
            </a:r>
          </a:p>
          <a:p>
            <a:pPr eaLnBrk="1" hangingPunct="1"/>
            <a:endParaRPr lang="en-US" sz="10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Network Dependence, and lack of portability between PaaS Cloud environments.</a:t>
            </a:r>
          </a:p>
          <a:p>
            <a:pPr eaLnBrk="1" hangingPunct="1"/>
            <a:endParaRPr lang="en-US" sz="105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Variations in services, and platform setups could be a problem between providers if you move an application developed on a specific platform.</a:t>
            </a:r>
          </a:p>
          <a:p>
            <a:pPr eaLnBrk="1" hangingPunct="1"/>
            <a:endParaRPr lang="en-US" sz="11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Example: When comparing an application developed within an isolated business platform, and one build in the cloud could expose you to network security and hardware risk if the setup is not documented well for Server/App configuration?</a:t>
            </a:r>
          </a:p>
          <a:p>
            <a:pPr eaLnBrk="1" hangingPunct="1"/>
            <a:endParaRPr lang="en-US" sz="9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PaaS can also require the use of multiple languages and Web resources opening your application to  unknown vulnerabilities and attacks?</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solidFill>
                <a:schemeClr val="bg1"/>
              </a:solidFill>
              <a:latin typeface="Arial" charset="0"/>
              <a:cs typeface="Arial" charset="0"/>
            </a:endParaRPr>
          </a:p>
          <a:p>
            <a:pPr eaLnBrk="1" hangingPunct="1"/>
            <a:endParaRPr lang="en-US" sz="2000" dirty="0" smtClean="0">
              <a:solidFill>
                <a:schemeClr val="bg1"/>
              </a:solidFill>
              <a:latin typeface="Arial" charset="0"/>
              <a:cs typeface="Arial" charset="0"/>
            </a:endParaRPr>
          </a:p>
          <a:p>
            <a:pPr eaLnBrk="1" hangingPunct="1"/>
            <a:endParaRPr lang="en-US" sz="2000" dirty="0" smtClean="0">
              <a:solidFill>
                <a:schemeClr val="bg1"/>
              </a:solidFill>
              <a:latin typeface="Arial" charset="0"/>
              <a:cs typeface="Arial" charset="0"/>
            </a:endParaRPr>
          </a:p>
        </p:txBody>
      </p:sp>
      <p:grpSp>
        <p:nvGrpSpPr>
          <p:cNvPr id="8" name="Group 5"/>
          <p:cNvGrpSpPr/>
          <p:nvPr/>
        </p:nvGrpSpPr>
        <p:grpSpPr>
          <a:xfrm>
            <a:off x="685800" y="685800"/>
            <a:ext cx="4724400" cy="533400"/>
            <a:chOff x="731482" y="609776"/>
            <a:chExt cx="6884398" cy="533400"/>
          </a:xfrm>
        </p:grpSpPr>
        <p:sp>
          <p:nvSpPr>
            <p:cNvPr id="9" name="Rounded Rectangle 8"/>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Platform as a Service </a:t>
              </a:r>
              <a:r>
                <a:rPr lang="en-US" sz="2800" b="1" dirty="0" smtClean="0">
                  <a:solidFill>
                    <a:srgbClr val="FFFF00"/>
                  </a:solidFill>
                </a:rPr>
                <a:t>(PaaS)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sz="half" idx="1"/>
          </p:nvPr>
        </p:nvSpPr>
        <p:spPr>
          <a:xfrm>
            <a:off x="228600" y="1295400"/>
            <a:ext cx="8839200" cy="5257800"/>
          </a:xfrm>
        </p:spPr>
        <p:txBody>
          <a:bodyPr/>
          <a:lstStyle/>
          <a:p>
            <a:pPr eaLnBrk="1" hangingPunct="1">
              <a:buNone/>
            </a:pPr>
            <a:r>
              <a:rPr lang="en-US" sz="1800" b="1" u="sng" dirty="0" smtClean="0">
                <a:solidFill>
                  <a:srgbClr val="FFFF00"/>
                </a:solidFill>
                <a:latin typeface="Arial" pitchFamily="34" charset="0"/>
                <a:cs typeface="Arial" pitchFamily="34" charset="0"/>
              </a:rPr>
              <a:t>Platform specific questions to ask</a:t>
            </a:r>
          </a:p>
          <a:p>
            <a:pPr eaLnBrk="1" hangingPunct="1"/>
            <a:endParaRPr lang="en-US" sz="16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Choose a PaaS that uses standard languages, tools, and extensions. </a:t>
            </a:r>
          </a:p>
          <a:p>
            <a:pPr eaLnBrk="1" hangingPunct="1"/>
            <a:endParaRPr lang="en-US" sz="105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Choose a PaaS with standard data access protocols, and procedures.</a:t>
            </a:r>
          </a:p>
          <a:p>
            <a:pPr eaLnBrk="1" hangingPunct="1"/>
            <a:endParaRPr lang="en-US" sz="105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Know how your data is protected? Data location, configuration of the databases and does it meet with confidentiality, compliance, integrity and availability rules? </a:t>
            </a:r>
          </a:p>
          <a:p>
            <a:pPr eaLnBrk="1" hangingPunct="1"/>
            <a:endParaRPr lang="en-US" sz="10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What government regulation and rules need to be followed for financial reporting, and due care?</a:t>
            </a:r>
          </a:p>
          <a:p>
            <a:pPr eaLnBrk="1" hangingPunct="1"/>
            <a:endParaRPr lang="en-US" sz="11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What type of application frameworks does the PaaS use? Tools and architecture to handle security tracking, mitigation, and reporting?</a:t>
            </a:r>
          </a:p>
          <a:p>
            <a:pPr eaLnBrk="1" hangingPunct="1"/>
            <a:endParaRPr lang="en-US" sz="105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Does the PaaS follow any international standard - ITIL, Six Sigma, Capability   Maturity Model (CMMI), CobiT...etc?</a:t>
            </a:r>
          </a:p>
          <a:p>
            <a:pPr eaLnBrk="1" hangingPunct="1"/>
            <a:endParaRPr lang="en-US" sz="105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Most Importantly: </a:t>
            </a:r>
            <a:r>
              <a:rPr lang="en-US" sz="1800" b="1" u="sng" dirty="0" smtClean="0">
                <a:solidFill>
                  <a:srgbClr val="FFFF00"/>
                </a:solidFill>
                <a:latin typeface="Arial" pitchFamily="34" charset="0"/>
                <a:cs typeface="Arial" pitchFamily="34" charset="0"/>
              </a:rPr>
              <a:t>Secure Data Deletion</a:t>
            </a:r>
            <a:r>
              <a:rPr lang="en-US" sz="1800" b="1" dirty="0" smtClean="0">
                <a:solidFill>
                  <a:schemeClr val="bg1"/>
                </a:solidFill>
                <a:latin typeface="Arial" pitchFamily="34" charset="0"/>
                <a:cs typeface="Arial" pitchFamily="34" charset="0"/>
              </a:rPr>
              <a:t> – </a:t>
            </a:r>
            <a:r>
              <a:rPr lang="en-US" sz="1800" dirty="0" smtClean="0">
                <a:solidFill>
                  <a:schemeClr val="bg1"/>
                </a:solidFill>
                <a:latin typeface="Arial" pitchFamily="34" charset="0"/>
                <a:cs typeface="Arial" pitchFamily="34" charset="0"/>
              </a:rPr>
              <a:t>Technology and Controls used?</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solidFill>
                <a:schemeClr val="bg1"/>
              </a:solidFill>
              <a:latin typeface="Arial" charset="0"/>
              <a:cs typeface="Arial" charset="0"/>
            </a:endParaRPr>
          </a:p>
          <a:p>
            <a:pPr eaLnBrk="1" hangingPunct="1"/>
            <a:endParaRPr lang="en-US" sz="2000" dirty="0" smtClean="0">
              <a:solidFill>
                <a:schemeClr val="bg1"/>
              </a:solidFill>
              <a:latin typeface="Arial" charset="0"/>
              <a:cs typeface="Arial" charset="0"/>
            </a:endParaRPr>
          </a:p>
          <a:p>
            <a:pPr eaLnBrk="1" hangingPunct="1"/>
            <a:endParaRPr lang="en-US" sz="2000" dirty="0" smtClean="0">
              <a:solidFill>
                <a:schemeClr val="bg1"/>
              </a:solidFill>
              <a:latin typeface="Arial" charset="0"/>
              <a:cs typeface="Arial" charset="0"/>
            </a:endParaRPr>
          </a:p>
        </p:txBody>
      </p:sp>
      <p:grpSp>
        <p:nvGrpSpPr>
          <p:cNvPr id="7" name="Group 5"/>
          <p:cNvGrpSpPr/>
          <p:nvPr/>
        </p:nvGrpSpPr>
        <p:grpSpPr>
          <a:xfrm>
            <a:off x="381000" y="609600"/>
            <a:ext cx="4724400" cy="533400"/>
            <a:chOff x="731482" y="609776"/>
            <a:chExt cx="6884398" cy="533400"/>
          </a:xfrm>
        </p:grpSpPr>
        <p:sp>
          <p:nvSpPr>
            <p:cNvPr id="8" name="Rounded Rectangle 7"/>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Platform as a Service </a:t>
              </a:r>
              <a:r>
                <a:rPr lang="en-US" sz="2800" b="1" dirty="0" smtClean="0">
                  <a:solidFill>
                    <a:srgbClr val="FFFF00"/>
                  </a:solidFill>
                </a:rPr>
                <a:t>(PaaS)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type="body" sz="half" idx="1"/>
          </p:nvPr>
        </p:nvSpPr>
        <p:spPr>
          <a:xfrm>
            <a:off x="381000" y="4800600"/>
            <a:ext cx="8077200" cy="1600200"/>
          </a:xfrm>
        </p:spPr>
        <p:txBody>
          <a:bodyPr/>
          <a:lstStyle/>
          <a:p>
            <a:pPr eaLnBrk="1" hangingPunct="1"/>
            <a:r>
              <a:rPr lang="en-US" sz="1800" dirty="0" smtClean="0">
                <a:solidFill>
                  <a:schemeClr val="bg1"/>
                </a:solidFill>
                <a:latin typeface="Arial" charset="0"/>
                <a:cs typeface="Arial" charset="0"/>
              </a:rPr>
              <a:t>A typical IaaS provides virtual computers, storage, and network infrastructure components.</a:t>
            </a:r>
          </a:p>
          <a:p>
            <a:pPr eaLnBrk="1" hangingPunct="1"/>
            <a:endParaRPr lang="en-US" sz="800"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Typically fees are calculated based on GB storage per hour, CPU usage, bandwidth, IP addresses, and other value-added services.</a:t>
            </a:r>
          </a:p>
        </p:txBody>
      </p:sp>
      <p:grpSp>
        <p:nvGrpSpPr>
          <p:cNvPr id="7" name="Group 5"/>
          <p:cNvGrpSpPr/>
          <p:nvPr/>
        </p:nvGrpSpPr>
        <p:grpSpPr>
          <a:xfrm>
            <a:off x="457200" y="533400"/>
            <a:ext cx="6324600" cy="533400"/>
            <a:chOff x="731482" y="609776"/>
            <a:chExt cx="6884398" cy="533400"/>
          </a:xfrm>
        </p:grpSpPr>
        <p:sp>
          <p:nvSpPr>
            <p:cNvPr id="8" name="Rounded Rectangle 7"/>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Infrastructure as a Service </a:t>
              </a:r>
              <a:r>
                <a:rPr lang="en-US" sz="2800" b="1" dirty="0" smtClean="0">
                  <a:solidFill>
                    <a:srgbClr val="FFFF00"/>
                  </a:solidFill>
                </a:rPr>
                <a:t>(IaaS)</a:t>
              </a:r>
              <a:endParaRPr lang="en-US" sz="2800" kern="1200" dirty="0"/>
            </a:p>
          </p:txBody>
        </p:sp>
      </p:grpSp>
      <p:sp>
        <p:nvSpPr>
          <p:cNvPr id="6" name="TextBox 5"/>
          <p:cNvSpPr txBox="1"/>
          <p:nvPr/>
        </p:nvSpPr>
        <p:spPr>
          <a:xfrm>
            <a:off x="5562600" y="1600200"/>
            <a:ext cx="3323571" cy="3016210"/>
          </a:xfrm>
          <a:prstGeom prst="rect">
            <a:avLst/>
          </a:prstGeom>
          <a:noFill/>
        </p:spPr>
        <p:txBody>
          <a:bodyPr wrap="square" rtlCol="0">
            <a:spAutoFit/>
          </a:bodyPr>
          <a:lstStyle/>
          <a:p>
            <a:pPr eaLnBrk="1" hangingPunct="1"/>
            <a:r>
              <a:rPr lang="en-US" dirty="0" smtClean="0">
                <a:solidFill>
                  <a:schemeClr val="bg1"/>
                </a:solidFill>
              </a:rPr>
              <a:t>IaaS Cloud can if designed correctly provide one with a platform that is reliability, compliant, and secure, but if you’re the one that has to manage it – do you have the skill-set?</a:t>
            </a:r>
          </a:p>
          <a:p>
            <a:pPr eaLnBrk="1" hangingPunct="1"/>
            <a:endParaRPr lang="en-US" sz="700" dirty="0" smtClean="0">
              <a:solidFill>
                <a:schemeClr val="bg1"/>
              </a:solidFill>
            </a:endParaRPr>
          </a:p>
          <a:p>
            <a:pPr eaLnBrk="1" hangingPunct="1"/>
            <a:r>
              <a:rPr lang="en-US" dirty="0" smtClean="0">
                <a:solidFill>
                  <a:schemeClr val="bg1"/>
                </a:solidFill>
              </a:rPr>
              <a:t>Because for the most part a consumer of any IaaS Cloud is also the system administrator.</a:t>
            </a:r>
            <a:endParaRPr lang="en-US" dirty="0"/>
          </a:p>
        </p:txBody>
      </p:sp>
      <p:pic>
        <p:nvPicPr>
          <p:cNvPr id="10" name="Picture 9" descr="IaaS Model.png"/>
          <p:cNvPicPr>
            <a:picLocks noChangeAspect="1"/>
          </p:cNvPicPr>
          <p:nvPr/>
        </p:nvPicPr>
        <p:blipFill>
          <a:blip r:embed="rId3" cstate="print"/>
          <a:stretch>
            <a:fillRect/>
          </a:stretch>
        </p:blipFill>
        <p:spPr>
          <a:xfrm>
            <a:off x="381000" y="1447800"/>
            <a:ext cx="4953000" cy="2971800"/>
          </a:xfrm>
          <a:prstGeom prst="rect">
            <a:avLst/>
          </a:prstGeom>
        </p:spPr>
      </p:pic>
      <p:sp>
        <p:nvSpPr>
          <p:cNvPr id="11" name="TextBox 10"/>
          <p:cNvSpPr txBox="1"/>
          <p:nvPr/>
        </p:nvSpPr>
        <p:spPr>
          <a:xfrm>
            <a:off x="381000" y="4419600"/>
            <a:ext cx="840295" cy="307777"/>
          </a:xfrm>
          <a:prstGeom prst="rect">
            <a:avLst/>
          </a:prstGeom>
          <a:noFill/>
        </p:spPr>
        <p:txBody>
          <a:bodyPr wrap="none" rtlCol="0">
            <a:spAutoFit/>
          </a:bodyPr>
          <a:lstStyle/>
          <a:p>
            <a:r>
              <a:rPr lang="en-US" sz="1400" dirty="0" smtClean="0">
                <a:solidFill>
                  <a:schemeClr val="bg1"/>
                </a:solidFill>
              </a:rPr>
              <a:t>Figure 4</a:t>
            </a:r>
            <a:endParaRPr lang="en-US" sz="14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type="body" sz="half" idx="1"/>
          </p:nvPr>
        </p:nvSpPr>
        <p:spPr>
          <a:xfrm>
            <a:off x="228600" y="1447800"/>
            <a:ext cx="8077200" cy="1676400"/>
          </a:xfrm>
        </p:spPr>
        <p:txBody>
          <a:bodyPr/>
          <a:lstStyle/>
          <a:p>
            <a:pPr eaLnBrk="1" hangingPunct="1"/>
            <a:r>
              <a:rPr lang="en-US" sz="1800" b="1" dirty="0" smtClean="0">
                <a:solidFill>
                  <a:srgbClr val="FFFF00"/>
                </a:solidFill>
                <a:latin typeface="Arial" charset="0"/>
                <a:cs typeface="Arial" charset="0"/>
              </a:rPr>
              <a:t>Six important </a:t>
            </a:r>
            <a:r>
              <a:rPr lang="en-US" sz="1800" b="1" dirty="0" smtClean="0">
                <a:solidFill>
                  <a:srgbClr val="FFFF00"/>
                </a:solidFill>
                <a:latin typeface="Arial" pitchFamily="34" charset="0"/>
                <a:cs typeface="Arial" pitchFamily="34" charset="0"/>
              </a:rPr>
              <a:t>characteristics</a:t>
            </a:r>
            <a:r>
              <a:rPr lang="en-US" sz="1800" dirty="0" smtClean="0"/>
              <a:t> </a:t>
            </a:r>
            <a:r>
              <a:rPr lang="en-US" sz="1800" b="1" dirty="0" smtClean="0">
                <a:solidFill>
                  <a:srgbClr val="FFFF00"/>
                </a:solidFill>
                <a:latin typeface="Arial" charset="0"/>
                <a:cs typeface="Arial" charset="0"/>
              </a:rPr>
              <a:t>of IaaS:</a:t>
            </a:r>
          </a:p>
          <a:p>
            <a:pPr eaLnBrk="1" hangingPunct="1"/>
            <a:endParaRPr lang="en-US" sz="1050"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1) </a:t>
            </a:r>
            <a:r>
              <a:rPr lang="en-US" sz="1800" b="1" u="sng" dirty="0" smtClean="0">
                <a:solidFill>
                  <a:schemeClr val="bg1"/>
                </a:solidFill>
                <a:latin typeface="Arial" charset="0"/>
                <a:cs typeface="Arial" charset="0"/>
              </a:rPr>
              <a:t>Abstract Interaction Dynamics </a:t>
            </a:r>
            <a:r>
              <a:rPr lang="en-US" sz="1800" dirty="0" smtClean="0">
                <a:solidFill>
                  <a:schemeClr val="bg1"/>
                </a:solidFill>
                <a:latin typeface="Arial" charset="0"/>
                <a:cs typeface="Arial" charset="0"/>
              </a:rPr>
              <a:t>– This feature can give a consumer access to a large number of Virtual Machines. In addition, a consumer will be provided with persistent data storage and a stable network connection.</a:t>
            </a:r>
          </a:p>
        </p:txBody>
      </p:sp>
      <p:grpSp>
        <p:nvGrpSpPr>
          <p:cNvPr id="5" name="Group 5"/>
          <p:cNvGrpSpPr/>
          <p:nvPr/>
        </p:nvGrpSpPr>
        <p:grpSpPr>
          <a:xfrm>
            <a:off x="381000" y="609600"/>
            <a:ext cx="6324600" cy="533400"/>
            <a:chOff x="731482" y="609776"/>
            <a:chExt cx="6884398" cy="533400"/>
          </a:xfrm>
        </p:grpSpPr>
        <p:sp>
          <p:nvSpPr>
            <p:cNvPr id="6" name="Rounded Rectangle 5"/>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Infrastructure as a Service </a:t>
              </a:r>
              <a:r>
                <a:rPr lang="en-US" sz="2800" b="1" dirty="0" smtClean="0">
                  <a:solidFill>
                    <a:srgbClr val="FFFF00"/>
                  </a:solidFill>
                </a:rPr>
                <a:t>(IaaS)</a:t>
              </a:r>
              <a:endParaRPr lang="en-US" sz="2800" kern="1200" dirty="0"/>
            </a:p>
          </p:txBody>
        </p:sp>
      </p:grpSp>
      <p:pic>
        <p:nvPicPr>
          <p:cNvPr id="8" name="Picture 7" descr="IaaS VM.png"/>
          <p:cNvPicPr>
            <a:picLocks noChangeAspect="1"/>
          </p:cNvPicPr>
          <p:nvPr/>
        </p:nvPicPr>
        <p:blipFill>
          <a:blip r:embed="rId3" cstate="print"/>
          <a:stretch>
            <a:fillRect/>
          </a:stretch>
        </p:blipFill>
        <p:spPr>
          <a:xfrm>
            <a:off x="2061803" y="3266649"/>
            <a:ext cx="5172795" cy="3057951"/>
          </a:xfrm>
          <a:prstGeom prst="rect">
            <a:avLst/>
          </a:prstGeom>
        </p:spPr>
      </p:pic>
      <p:sp>
        <p:nvSpPr>
          <p:cNvPr id="9" name="TextBox 8"/>
          <p:cNvSpPr txBox="1"/>
          <p:nvPr/>
        </p:nvSpPr>
        <p:spPr>
          <a:xfrm>
            <a:off x="607505" y="3352800"/>
            <a:ext cx="840295" cy="307777"/>
          </a:xfrm>
          <a:prstGeom prst="rect">
            <a:avLst/>
          </a:prstGeom>
          <a:noFill/>
        </p:spPr>
        <p:txBody>
          <a:bodyPr wrap="none" rtlCol="0">
            <a:spAutoFit/>
          </a:bodyPr>
          <a:lstStyle/>
          <a:p>
            <a:r>
              <a:rPr lang="en-US" sz="1400" dirty="0" smtClean="0">
                <a:solidFill>
                  <a:schemeClr val="bg1"/>
                </a:solidFill>
              </a:rPr>
              <a:t>Figure 5</a:t>
            </a:r>
            <a:endParaRPr lang="en-US" sz="14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type="body" sz="half" idx="1"/>
          </p:nvPr>
        </p:nvSpPr>
        <p:spPr>
          <a:xfrm>
            <a:off x="228600" y="1447800"/>
            <a:ext cx="8077200" cy="4876800"/>
          </a:xfrm>
        </p:spPr>
        <p:txBody>
          <a:bodyPr/>
          <a:lstStyle/>
          <a:p>
            <a:pPr eaLnBrk="1" hangingPunct="1">
              <a:buNone/>
            </a:pPr>
            <a:r>
              <a:rPr lang="en-US" sz="2000" b="1" u="sng" dirty="0" smtClean="0">
                <a:solidFill>
                  <a:srgbClr val="FFFF00"/>
                </a:solidFill>
                <a:latin typeface="Arial" charset="0"/>
                <a:cs typeface="Arial" charset="0"/>
              </a:rPr>
              <a:t>Six important </a:t>
            </a:r>
            <a:r>
              <a:rPr lang="en-US" sz="2000" b="1" u="sng" dirty="0" smtClean="0">
                <a:solidFill>
                  <a:srgbClr val="FFFF00"/>
                </a:solidFill>
                <a:latin typeface="Arial" pitchFamily="34" charset="0"/>
                <a:cs typeface="Arial" pitchFamily="34" charset="0"/>
              </a:rPr>
              <a:t>characteristics</a:t>
            </a:r>
            <a:r>
              <a:rPr lang="en-US" sz="2000" u="sng" dirty="0" smtClean="0"/>
              <a:t> </a:t>
            </a:r>
            <a:r>
              <a:rPr lang="en-US" sz="2000" b="1" u="sng" dirty="0" smtClean="0">
                <a:solidFill>
                  <a:srgbClr val="FFFF00"/>
                </a:solidFill>
                <a:latin typeface="Arial" charset="0"/>
                <a:cs typeface="Arial" charset="0"/>
              </a:rPr>
              <a:t>of IaaS:</a:t>
            </a:r>
          </a:p>
          <a:p>
            <a:pPr eaLnBrk="1" hangingPunct="1"/>
            <a:endParaRPr lang="en-US" sz="1200"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2) </a:t>
            </a:r>
            <a:r>
              <a:rPr lang="en-US" sz="1800" b="1" u="sng" dirty="0" smtClean="0">
                <a:solidFill>
                  <a:schemeClr val="bg1"/>
                </a:solidFill>
                <a:latin typeface="Arial" charset="0"/>
                <a:cs typeface="Arial" charset="0"/>
              </a:rPr>
              <a:t>Software Stack and Scope of Control </a:t>
            </a:r>
            <a:r>
              <a:rPr lang="en-US" sz="1800" dirty="0" smtClean="0">
                <a:solidFill>
                  <a:schemeClr val="bg1"/>
                </a:solidFill>
                <a:latin typeface="Arial" charset="0"/>
                <a:cs typeface="Arial" charset="0"/>
              </a:rPr>
              <a:t>- The provider will control most privileges, but overall control and management responsibilities will have to be worked out as to sharing of security and access to create virtual boxes.</a:t>
            </a:r>
          </a:p>
          <a:p>
            <a:pPr eaLnBrk="1" hangingPunct="1"/>
            <a:endParaRPr lang="en-US" sz="300"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In IaaS, the operating system is split into two layers. The upper layers hold the Application, Middleware, and Guest operating systems. The lower layer is the Virtual Machines Monitor (VMM), which is called the hypervisor. A hypervisor uses the hardware to synthesize Virtual Boxes and isolates them from the real machine. (See Figure 6)</a:t>
            </a:r>
          </a:p>
          <a:p>
            <a:pPr eaLnBrk="1" hangingPunct="1"/>
            <a:endParaRPr lang="en-US" sz="900"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If running multiple Virtual Boxes which are seen as guest operating systems; take a look at </a:t>
            </a:r>
            <a:r>
              <a:rPr lang="en-US" sz="1800" b="1" u="sng" dirty="0" smtClean="0">
                <a:solidFill>
                  <a:srgbClr val="FFFF00"/>
                </a:solidFill>
                <a:latin typeface="Arial" charset="0"/>
                <a:cs typeface="Arial" charset="0"/>
              </a:rPr>
              <a:t>NIST SP800-125 </a:t>
            </a:r>
            <a:r>
              <a:rPr lang="en-US" sz="1800" dirty="0" smtClean="0">
                <a:solidFill>
                  <a:schemeClr val="bg1"/>
                </a:solidFill>
                <a:latin typeface="Arial" charset="0"/>
                <a:cs typeface="Arial" charset="0"/>
              </a:rPr>
              <a:t>which should help you with setting up guidelines and policies. </a:t>
            </a:r>
          </a:p>
          <a:p>
            <a:pPr eaLnBrk="1" hangingPunct="1"/>
            <a:endParaRPr lang="en-US" sz="1800"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The service level agreement (SLA) should outline the number and Virtual Boxes one can create and overall management responsibilities.</a:t>
            </a:r>
          </a:p>
          <a:p>
            <a:pPr eaLnBrk="1" hangingPunct="1"/>
            <a:endParaRPr lang="en-US" sz="1800" dirty="0" smtClean="0">
              <a:solidFill>
                <a:schemeClr val="bg1"/>
              </a:solidFill>
              <a:latin typeface="Arial" charset="0"/>
              <a:cs typeface="Arial" charset="0"/>
            </a:endParaRPr>
          </a:p>
        </p:txBody>
      </p:sp>
      <p:grpSp>
        <p:nvGrpSpPr>
          <p:cNvPr id="2" name="Group 5"/>
          <p:cNvGrpSpPr/>
          <p:nvPr/>
        </p:nvGrpSpPr>
        <p:grpSpPr>
          <a:xfrm>
            <a:off x="381000" y="609600"/>
            <a:ext cx="6324600" cy="533400"/>
            <a:chOff x="731482" y="609776"/>
            <a:chExt cx="6884398" cy="533400"/>
          </a:xfrm>
        </p:grpSpPr>
        <p:sp>
          <p:nvSpPr>
            <p:cNvPr id="6" name="Rounded Rectangle 5"/>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Infrastructure as a Service </a:t>
              </a:r>
              <a:r>
                <a:rPr lang="en-US" sz="2800" b="1" dirty="0" smtClean="0">
                  <a:solidFill>
                    <a:srgbClr val="FFFF00"/>
                  </a:solidFill>
                </a:rPr>
                <a:t>(IaaS)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descr="Logo3.png"/>
          <p:cNvPicPr>
            <a:picLocks noChangeAspect="1"/>
          </p:cNvPicPr>
          <p:nvPr/>
        </p:nvPicPr>
        <p:blipFill>
          <a:blip r:embed="rId3" cstate="print"/>
          <a:srcRect/>
          <a:stretch>
            <a:fillRect/>
          </a:stretch>
        </p:blipFill>
        <p:spPr bwMode="auto">
          <a:xfrm>
            <a:off x="152400" y="152400"/>
            <a:ext cx="8572500" cy="1428750"/>
          </a:xfrm>
          <a:prstGeom prst="rect">
            <a:avLst/>
          </a:prstGeom>
          <a:noFill/>
          <a:ln w="9525">
            <a:noFill/>
            <a:miter lim="800000"/>
            <a:headEnd/>
            <a:tailEnd/>
          </a:ln>
        </p:spPr>
      </p:pic>
      <p:pic>
        <p:nvPicPr>
          <p:cNvPr id="5" name="Picture 17" descr="DefineCloud.png"/>
          <p:cNvPicPr>
            <a:picLocks noChangeAspect="1"/>
          </p:cNvPicPr>
          <p:nvPr/>
        </p:nvPicPr>
        <p:blipFill>
          <a:blip r:embed="rId4" cstate="print"/>
          <a:srcRect/>
          <a:stretch>
            <a:fillRect/>
          </a:stretch>
        </p:blipFill>
        <p:spPr bwMode="auto">
          <a:xfrm>
            <a:off x="4267200" y="2514600"/>
            <a:ext cx="4724400" cy="3124200"/>
          </a:xfrm>
          <a:prstGeom prst="rect">
            <a:avLst/>
          </a:prstGeom>
          <a:noFill/>
          <a:ln w="9525">
            <a:noFill/>
            <a:miter lim="800000"/>
            <a:headEnd/>
            <a:tailEnd/>
          </a:ln>
        </p:spPr>
      </p:pic>
      <p:sp>
        <p:nvSpPr>
          <p:cNvPr id="6" name="TextBox 5"/>
          <p:cNvSpPr txBox="1"/>
          <p:nvPr/>
        </p:nvSpPr>
        <p:spPr>
          <a:xfrm>
            <a:off x="304800" y="3500497"/>
            <a:ext cx="4038600" cy="2062103"/>
          </a:xfrm>
          <a:prstGeom prst="rect">
            <a:avLst/>
          </a:prstGeom>
          <a:noFill/>
        </p:spPr>
        <p:txBody>
          <a:bodyPr wrap="square" rtlCol="0">
            <a:spAutoFit/>
            <a:scene3d>
              <a:camera prst="orthographicFront">
                <a:rot lat="0" lon="0" rev="0"/>
              </a:camera>
              <a:lightRig rig="threePt" dir="t"/>
            </a:scene3d>
          </a:bodyPr>
          <a:lstStyle/>
          <a:p>
            <a:r>
              <a:rPr lang="en-US" sz="2000" b="1" dirty="0" smtClean="0">
                <a:solidFill>
                  <a:schemeClr val="bg1"/>
                </a:solidFill>
              </a:rPr>
              <a:t>But the Question remains?</a:t>
            </a:r>
          </a:p>
          <a:p>
            <a:endParaRPr lang="en-US" dirty="0" smtClean="0">
              <a:solidFill>
                <a:schemeClr val="bg1"/>
              </a:solidFill>
            </a:endParaRPr>
          </a:p>
          <a:p>
            <a:r>
              <a:rPr lang="en-US" dirty="0" smtClean="0">
                <a:solidFill>
                  <a:schemeClr val="bg1"/>
                </a:solidFill>
              </a:rPr>
              <a:t>1. What is right for you, and what </a:t>
            </a:r>
          </a:p>
          <a:p>
            <a:r>
              <a:rPr lang="en-US" dirty="0" smtClean="0">
                <a:solidFill>
                  <a:schemeClr val="bg1"/>
                </a:solidFill>
              </a:rPr>
              <a:t>should I look for in a Cloud Provider?</a:t>
            </a:r>
          </a:p>
          <a:p>
            <a:endParaRPr lang="en-US" dirty="0" smtClean="0">
              <a:solidFill>
                <a:schemeClr val="bg1"/>
              </a:solidFill>
            </a:endParaRPr>
          </a:p>
          <a:p>
            <a:r>
              <a:rPr lang="en-US" dirty="0" smtClean="0">
                <a:solidFill>
                  <a:schemeClr val="bg1"/>
                </a:solidFill>
              </a:rPr>
              <a:t>2. From Security, and Configurations, to Government Regulations.</a:t>
            </a:r>
          </a:p>
        </p:txBody>
      </p:sp>
      <p:sp>
        <p:nvSpPr>
          <p:cNvPr id="8" name="TextBox 7"/>
          <p:cNvSpPr txBox="1"/>
          <p:nvPr/>
        </p:nvSpPr>
        <p:spPr>
          <a:xfrm>
            <a:off x="381000" y="1828800"/>
            <a:ext cx="7491153" cy="1354217"/>
          </a:xfrm>
          <a:prstGeom prst="rect">
            <a:avLst/>
          </a:prstGeom>
          <a:noFill/>
        </p:spPr>
        <p:txBody>
          <a:bodyPr wrap="none" rtlCol="0">
            <a:spAutoFit/>
          </a:bodyPr>
          <a:lstStyle/>
          <a:p>
            <a:r>
              <a:rPr lang="en-US" sz="2800" b="1" dirty="0" smtClean="0">
                <a:solidFill>
                  <a:schemeClr val="bg1"/>
                </a:solidFill>
              </a:rPr>
              <a:t>Cloud Computing </a:t>
            </a:r>
            <a:r>
              <a:rPr lang="en-US" dirty="0" smtClean="0">
                <a:solidFill>
                  <a:schemeClr val="bg1"/>
                </a:solidFill>
              </a:rPr>
              <a:t>is still a new topology with many possible </a:t>
            </a:r>
          </a:p>
          <a:p>
            <a:r>
              <a:rPr lang="en-US" dirty="0" smtClean="0">
                <a:solidFill>
                  <a:schemeClr val="bg1"/>
                </a:solidFill>
              </a:rPr>
              <a:t>configurations and benefits for both large </a:t>
            </a:r>
          </a:p>
          <a:p>
            <a:r>
              <a:rPr lang="en-US" dirty="0" smtClean="0">
                <a:solidFill>
                  <a:schemeClr val="bg1"/>
                </a:solidFill>
              </a:rPr>
              <a:t>and small organizations.</a:t>
            </a:r>
          </a:p>
          <a:p>
            <a:endParaRPr lang="en-US" dirty="0"/>
          </a:p>
        </p:txBody>
      </p:sp>
      <p:sp>
        <p:nvSpPr>
          <p:cNvPr id="9" name="TextBox 8"/>
          <p:cNvSpPr txBox="1"/>
          <p:nvPr/>
        </p:nvSpPr>
        <p:spPr>
          <a:xfrm>
            <a:off x="457200" y="5791200"/>
            <a:ext cx="7562776" cy="523220"/>
          </a:xfrm>
          <a:prstGeom prst="rect">
            <a:avLst/>
          </a:prstGeom>
          <a:noFill/>
        </p:spPr>
        <p:txBody>
          <a:bodyPr wrap="none" rtlCol="0">
            <a:spAutoFit/>
          </a:bodyPr>
          <a:lstStyle/>
          <a:p>
            <a:r>
              <a:rPr lang="en-US" sz="2800" b="1" i="1" u="sng" dirty="0" smtClean="0">
                <a:solidFill>
                  <a:schemeClr val="bg1"/>
                </a:solidFill>
              </a:rPr>
              <a:t>People….Processes….and Technology…!</a:t>
            </a:r>
            <a:endParaRPr lang="en-US" sz="2800" b="1" i="1" u="sng" dirty="0">
              <a:solidFill>
                <a:schemeClr val="bg1"/>
              </a:solidFill>
            </a:endParaRP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type="body" sz="half" idx="1"/>
          </p:nvPr>
        </p:nvSpPr>
        <p:spPr>
          <a:xfrm>
            <a:off x="152400" y="1295400"/>
            <a:ext cx="8839200" cy="1371600"/>
          </a:xfrm>
        </p:spPr>
        <p:txBody>
          <a:bodyPr/>
          <a:lstStyle/>
          <a:p>
            <a:pPr eaLnBrk="1" hangingPunct="1"/>
            <a:r>
              <a:rPr lang="en-US" sz="1800" dirty="0" smtClean="0">
                <a:solidFill>
                  <a:schemeClr val="bg1"/>
                </a:solidFill>
                <a:latin typeface="Arial" charset="0"/>
                <a:cs typeface="Arial" charset="0"/>
              </a:rPr>
              <a:t>3) </a:t>
            </a:r>
            <a:r>
              <a:rPr lang="en-US" sz="1800" b="1" u="sng" dirty="0" smtClean="0">
                <a:solidFill>
                  <a:schemeClr val="bg1"/>
                </a:solidFill>
                <a:latin typeface="Arial" charset="0"/>
                <a:cs typeface="Arial" charset="0"/>
              </a:rPr>
              <a:t>Operational Designs </a:t>
            </a:r>
            <a:r>
              <a:rPr lang="en-US" sz="1800" dirty="0" smtClean="0">
                <a:solidFill>
                  <a:schemeClr val="bg1"/>
                </a:solidFill>
                <a:latin typeface="Arial" charset="0"/>
                <a:cs typeface="Arial" charset="0"/>
              </a:rPr>
              <a:t>- A cloud is a proprietary environment and details about its technical architecture and algorithms are not always open to review; Below is a simplified IaaS Cloud Architecture. (Figure 7 is a standard infrastructure design).</a:t>
            </a:r>
          </a:p>
          <a:p>
            <a:pPr eaLnBrk="1" hangingPunct="1"/>
            <a:endParaRPr lang="en-US" sz="1000"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IaaS Component Stack and Controls</a:t>
            </a:r>
          </a:p>
          <a:p>
            <a:pPr eaLnBrk="1" hangingPunct="1"/>
            <a:endParaRPr lang="en-US" sz="2000" dirty="0" smtClean="0">
              <a:solidFill>
                <a:schemeClr val="bg1"/>
              </a:solidFill>
              <a:latin typeface="Arial" charset="0"/>
              <a:cs typeface="Arial" charset="0"/>
            </a:endParaRPr>
          </a:p>
        </p:txBody>
      </p:sp>
      <p:grpSp>
        <p:nvGrpSpPr>
          <p:cNvPr id="6" name="Group 5"/>
          <p:cNvGrpSpPr/>
          <p:nvPr/>
        </p:nvGrpSpPr>
        <p:grpSpPr>
          <a:xfrm>
            <a:off x="304800" y="457200"/>
            <a:ext cx="63246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Infrastructure as a Service </a:t>
              </a:r>
              <a:r>
                <a:rPr lang="en-US" sz="2800" b="1" dirty="0" smtClean="0">
                  <a:solidFill>
                    <a:srgbClr val="FFFF00"/>
                  </a:solidFill>
                </a:rPr>
                <a:t>(IaaS)</a:t>
              </a:r>
              <a:endParaRPr lang="en-US" sz="2800" kern="1200" dirty="0"/>
            </a:p>
          </p:txBody>
        </p:sp>
      </p:grpSp>
      <p:pic>
        <p:nvPicPr>
          <p:cNvPr id="11" name="Picture 10" descr="IaaS Control.png"/>
          <p:cNvPicPr>
            <a:picLocks noChangeAspect="1"/>
          </p:cNvPicPr>
          <p:nvPr/>
        </p:nvPicPr>
        <p:blipFill>
          <a:blip r:embed="rId3" cstate="print"/>
          <a:stretch>
            <a:fillRect/>
          </a:stretch>
        </p:blipFill>
        <p:spPr>
          <a:xfrm>
            <a:off x="1665305" y="2971800"/>
            <a:ext cx="6792895" cy="2467298"/>
          </a:xfrm>
          <a:prstGeom prst="rect">
            <a:avLst/>
          </a:prstGeom>
        </p:spPr>
      </p:pic>
      <p:sp>
        <p:nvSpPr>
          <p:cNvPr id="12" name="TextBox 11"/>
          <p:cNvSpPr txBox="1"/>
          <p:nvPr/>
        </p:nvSpPr>
        <p:spPr>
          <a:xfrm>
            <a:off x="304800" y="5715000"/>
            <a:ext cx="8635762" cy="646331"/>
          </a:xfrm>
          <a:prstGeom prst="rect">
            <a:avLst/>
          </a:prstGeom>
          <a:noFill/>
        </p:spPr>
        <p:txBody>
          <a:bodyPr wrap="none" rtlCol="0">
            <a:spAutoFit/>
          </a:bodyPr>
          <a:lstStyle/>
          <a:p>
            <a:r>
              <a:rPr lang="en-US" dirty="0" smtClean="0">
                <a:solidFill>
                  <a:schemeClr val="bg1"/>
                </a:solidFill>
              </a:rPr>
              <a:t>The provider keeps control over the hardware and Administration of the hypervisor </a:t>
            </a:r>
          </a:p>
          <a:p>
            <a:r>
              <a:rPr lang="en-US" dirty="0" smtClean="0">
                <a:solidFill>
                  <a:schemeClr val="bg1"/>
                </a:solidFill>
              </a:rPr>
              <a:t>layer. The consumer makes requests to create and manage new VMs.</a:t>
            </a:r>
            <a:endParaRPr lang="en-US" dirty="0">
              <a:solidFill>
                <a:schemeClr val="bg1"/>
              </a:solidFill>
            </a:endParaRPr>
          </a:p>
        </p:txBody>
      </p:sp>
      <p:sp>
        <p:nvSpPr>
          <p:cNvPr id="9" name="TextBox 8"/>
          <p:cNvSpPr txBox="1"/>
          <p:nvPr/>
        </p:nvSpPr>
        <p:spPr>
          <a:xfrm>
            <a:off x="685800" y="2971800"/>
            <a:ext cx="840295" cy="307777"/>
          </a:xfrm>
          <a:prstGeom prst="rect">
            <a:avLst/>
          </a:prstGeom>
          <a:noFill/>
        </p:spPr>
        <p:txBody>
          <a:bodyPr wrap="none" rtlCol="0">
            <a:spAutoFit/>
          </a:bodyPr>
          <a:lstStyle/>
          <a:p>
            <a:r>
              <a:rPr lang="en-US" sz="1400" dirty="0" smtClean="0">
                <a:solidFill>
                  <a:schemeClr val="bg1"/>
                </a:solidFill>
              </a:rPr>
              <a:t>Figure 6</a:t>
            </a:r>
            <a:endParaRPr lang="en-US" sz="14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04800" y="457200"/>
            <a:ext cx="6324600" cy="533400"/>
            <a:chOff x="731482" y="609776"/>
            <a:chExt cx="6884398" cy="533400"/>
          </a:xfrm>
        </p:grpSpPr>
        <p:sp>
          <p:nvSpPr>
            <p:cNvPr id="8" name="Rounded Rectangle 7"/>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Infrastructure as a Service </a:t>
              </a:r>
              <a:r>
                <a:rPr lang="en-US" sz="2800" b="1" dirty="0" smtClean="0">
                  <a:solidFill>
                    <a:srgbClr val="FFFF00"/>
                  </a:solidFill>
                </a:rPr>
                <a:t>(IaaS)</a:t>
              </a:r>
              <a:endParaRPr lang="en-US" sz="2800" kern="1200" dirty="0"/>
            </a:p>
          </p:txBody>
        </p:sp>
      </p:grpSp>
      <p:sp>
        <p:nvSpPr>
          <p:cNvPr id="6" name="TextBox 5"/>
          <p:cNvSpPr txBox="1"/>
          <p:nvPr/>
        </p:nvSpPr>
        <p:spPr>
          <a:xfrm>
            <a:off x="381000" y="1219200"/>
            <a:ext cx="8534400" cy="5170646"/>
          </a:xfrm>
          <a:prstGeom prst="rect">
            <a:avLst/>
          </a:prstGeom>
          <a:noFill/>
        </p:spPr>
        <p:txBody>
          <a:bodyPr wrap="square" rtlCol="0">
            <a:spAutoFit/>
          </a:bodyPr>
          <a:lstStyle/>
          <a:p>
            <a:r>
              <a:rPr lang="en-US" b="1" dirty="0" smtClean="0">
                <a:solidFill>
                  <a:schemeClr val="bg1"/>
                </a:solidFill>
              </a:rPr>
              <a:t>4) </a:t>
            </a:r>
            <a:r>
              <a:rPr lang="en-US" b="1" u="sng" dirty="0" smtClean="0">
                <a:solidFill>
                  <a:schemeClr val="bg1"/>
                </a:solidFill>
              </a:rPr>
              <a:t>Benefits</a:t>
            </a:r>
            <a:r>
              <a:rPr lang="en-US" dirty="0" smtClean="0">
                <a:solidFill>
                  <a:schemeClr val="bg1"/>
                </a:solidFill>
              </a:rPr>
              <a:t> - Benefits - The IaaS platform places more responsibilities on the consumer, since the consumer is tasked with managing the VMs and Virtualized infrastructure. Moreover, they are tasked with many of the system administration work above the hypervisor layer, but this would depend on the consumers skill-set and needs laid out within the Service Level Agreement (SLA).</a:t>
            </a:r>
          </a:p>
          <a:p>
            <a:endParaRPr lang="en-US" sz="1200" dirty="0" smtClean="0">
              <a:solidFill>
                <a:schemeClr val="bg1"/>
              </a:solidFill>
            </a:endParaRPr>
          </a:p>
          <a:p>
            <a:r>
              <a:rPr lang="en-US" dirty="0" smtClean="0">
                <a:solidFill>
                  <a:schemeClr val="bg1"/>
                </a:solidFill>
              </a:rPr>
              <a:t>5) </a:t>
            </a:r>
            <a:r>
              <a:rPr lang="en-US" b="1" u="sng" dirty="0" smtClean="0">
                <a:solidFill>
                  <a:schemeClr val="bg1"/>
                </a:solidFill>
              </a:rPr>
              <a:t>Issues</a:t>
            </a:r>
            <a:r>
              <a:rPr lang="en-US" dirty="0" smtClean="0">
                <a:solidFill>
                  <a:schemeClr val="bg1"/>
                </a:solidFill>
              </a:rPr>
              <a:t> - IaaS clouds depend on a secure network, and a secure reliable browser for account administration, which is also one of it risk factors. In addition, IaaS allowing consumers to create and retain many VMs in various states; meaning if not well maintained can lead to security issues on out-of-data configurations leading to security leaks and a compromised  platform.</a:t>
            </a:r>
          </a:p>
          <a:p>
            <a:endParaRPr lang="en-US" sz="1200" dirty="0" smtClean="0">
              <a:solidFill>
                <a:schemeClr val="bg1"/>
              </a:solidFill>
            </a:endParaRPr>
          </a:p>
          <a:p>
            <a:r>
              <a:rPr lang="en-US" dirty="0" smtClean="0">
                <a:solidFill>
                  <a:schemeClr val="bg1"/>
                </a:solidFill>
              </a:rPr>
              <a:t>6) </a:t>
            </a:r>
            <a:r>
              <a:rPr lang="en-US" b="1" u="sng" dirty="0" smtClean="0">
                <a:solidFill>
                  <a:schemeClr val="bg1"/>
                </a:solidFill>
              </a:rPr>
              <a:t>Concerns</a:t>
            </a:r>
            <a:r>
              <a:rPr lang="en-US" dirty="0" smtClean="0">
                <a:solidFill>
                  <a:schemeClr val="bg1"/>
                </a:solidFill>
              </a:rPr>
              <a:t> - Browsers will typically use public key cryptography to establish a link to the cloud, but its the consumer’s responsibility to check that the private link is not with an imposter. Also IaaS clouds typically uses a hypervisor in combination with hardware to split each physical computer into multiple virtual machines and Isolation of the virtual machines depends on the correct implementation and configuration. In the last few years major flaws in hypervisors technology have been found.</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457200"/>
            <a:ext cx="6324600" cy="533400"/>
            <a:chOff x="731482" y="609776"/>
            <a:chExt cx="6884398" cy="533400"/>
          </a:xfrm>
        </p:grpSpPr>
        <p:sp>
          <p:nvSpPr>
            <p:cNvPr id="8" name="Rounded Rectangle 7"/>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Infrastructure as a Service </a:t>
              </a:r>
              <a:r>
                <a:rPr lang="en-US" sz="2800" b="1" dirty="0" smtClean="0">
                  <a:solidFill>
                    <a:srgbClr val="FFFF00"/>
                  </a:solidFill>
                </a:rPr>
                <a:t>(IaaS)</a:t>
              </a:r>
              <a:endParaRPr lang="en-US" sz="2800" kern="1200" dirty="0"/>
            </a:p>
          </p:txBody>
        </p:sp>
      </p:grpSp>
      <p:pic>
        <p:nvPicPr>
          <p:cNvPr id="12" name="Picture 11" descr="Basic laaS Cloud Architecture.jpg"/>
          <p:cNvPicPr>
            <a:picLocks noChangeAspect="1"/>
          </p:cNvPicPr>
          <p:nvPr/>
        </p:nvPicPr>
        <p:blipFill>
          <a:blip r:embed="rId3" cstate="print"/>
          <a:stretch>
            <a:fillRect/>
          </a:stretch>
        </p:blipFill>
        <p:spPr>
          <a:xfrm>
            <a:off x="838200" y="1219200"/>
            <a:ext cx="7505700" cy="4914900"/>
          </a:xfrm>
          <a:prstGeom prst="rect">
            <a:avLst/>
          </a:prstGeom>
        </p:spPr>
      </p:pic>
      <p:sp>
        <p:nvSpPr>
          <p:cNvPr id="7" name="TextBox 6"/>
          <p:cNvSpPr txBox="1"/>
          <p:nvPr/>
        </p:nvSpPr>
        <p:spPr>
          <a:xfrm>
            <a:off x="838200" y="6248400"/>
            <a:ext cx="840295" cy="307777"/>
          </a:xfrm>
          <a:prstGeom prst="rect">
            <a:avLst/>
          </a:prstGeom>
          <a:noFill/>
        </p:spPr>
        <p:txBody>
          <a:bodyPr wrap="none" rtlCol="0">
            <a:spAutoFit/>
          </a:bodyPr>
          <a:lstStyle/>
          <a:p>
            <a:r>
              <a:rPr lang="en-US" sz="1400" dirty="0" smtClean="0">
                <a:solidFill>
                  <a:schemeClr val="bg1"/>
                </a:solidFill>
              </a:rPr>
              <a:t>Figure 7</a:t>
            </a:r>
            <a:endParaRPr lang="en-US" sz="14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676400"/>
            <a:ext cx="8584401" cy="4216539"/>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In the above graphic the Cloud Manager is the public access point to the cloud, </a:t>
            </a:r>
          </a:p>
          <a:p>
            <a:r>
              <a:rPr lang="en-US" dirty="0" smtClean="0">
                <a:solidFill>
                  <a:schemeClr val="bg1"/>
                </a:solidFill>
                <a:latin typeface="Arial" pitchFamily="34" charset="0"/>
                <a:cs typeface="Arial" pitchFamily="34" charset="0"/>
              </a:rPr>
              <a:t>which includes authenticating and generating access credentials.</a:t>
            </a:r>
          </a:p>
          <a:p>
            <a:endParaRPr lang="en-US" sz="1200" dirty="0" smtClean="0">
              <a:solidFill>
                <a:schemeClr val="bg1"/>
              </a:solidFill>
              <a:latin typeface="Arial" pitchFamily="34" charset="0"/>
              <a:cs typeface="Arial" pitchFamily="34" charset="0"/>
            </a:endParaRPr>
          </a:p>
          <a:p>
            <a:r>
              <a:rPr lang="en-US" dirty="0" smtClean="0">
                <a:solidFill>
                  <a:schemeClr val="bg1"/>
                </a:solidFill>
              </a:rPr>
              <a:t>The Cloud Manager connects to the Data Object Storage (DOS) repository.  </a:t>
            </a:r>
          </a:p>
          <a:p>
            <a:r>
              <a:rPr lang="en-US" dirty="0" smtClean="0">
                <a:solidFill>
                  <a:schemeClr val="bg1"/>
                </a:solidFill>
              </a:rPr>
              <a:t>DOS services need to be available to run virtual machines and to connect </a:t>
            </a:r>
          </a:p>
          <a:p>
            <a:r>
              <a:rPr lang="en-US" dirty="0" smtClean="0">
                <a:solidFill>
                  <a:schemeClr val="bg1"/>
                </a:solidFill>
              </a:rPr>
              <a:t>from outside of the cloud. </a:t>
            </a:r>
          </a:p>
          <a:p>
            <a:endParaRPr lang="en-US" sz="1200" dirty="0" smtClean="0">
              <a:solidFill>
                <a:schemeClr val="bg1"/>
              </a:solidFill>
            </a:endParaRPr>
          </a:p>
          <a:p>
            <a:r>
              <a:rPr lang="en-US" dirty="0" smtClean="0">
                <a:solidFill>
                  <a:schemeClr val="bg1"/>
                </a:solidFill>
              </a:rPr>
              <a:t>In addition to being connected to individual computers via LAN links, Cloud</a:t>
            </a:r>
          </a:p>
          <a:p>
            <a:r>
              <a:rPr lang="en-US" dirty="0" smtClean="0">
                <a:solidFill>
                  <a:schemeClr val="bg1"/>
                </a:solidFill>
              </a:rPr>
              <a:t>Manager also connect to Persistent Local Storage (PLS). </a:t>
            </a:r>
          </a:p>
          <a:p>
            <a:endParaRPr lang="en-US" sz="1400" dirty="0" smtClean="0">
              <a:solidFill>
                <a:schemeClr val="bg1"/>
              </a:solidFill>
            </a:endParaRPr>
          </a:p>
          <a:p>
            <a:r>
              <a:rPr lang="en-US" dirty="0" smtClean="0">
                <a:solidFill>
                  <a:schemeClr val="bg1"/>
                </a:solidFill>
              </a:rPr>
              <a:t>In the lowest layers of the hierarchy we have the hypervisor which cooperates with </a:t>
            </a:r>
          </a:p>
          <a:p>
            <a:r>
              <a:rPr lang="en-US" dirty="0" smtClean="0">
                <a:solidFill>
                  <a:schemeClr val="bg1"/>
                </a:solidFill>
              </a:rPr>
              <a:t>the Computer Manager.</a:t>
            </a:r>
          </a:p>
          <a:p>
            <a:endParaRPr lang="en-US" sz="1400" dirty="0" smtClean="0">
              <a:solidFill>
                <a:schemeClr val="bg1"/>
              </a:solidFill>
            </a:endParaRPr>
          </a:p>
          <a:p>
            <a:r>
              <a:rPr lang="en-US" dirty="0" smtClean="0">
                <a:solidFill>
                  <a:schemeClr val="bg1"/>
                </a:solidFill>
              </a:rPr>
              <a:t>Each Manager is responding to the Cluster Manager as its getting queried </a:t>
            </a:r>
          </a:p>
          <a:p>
            <a:r>
              <a:rPr lang="en-US" dirty="0" smtClean="0">
                <a:solidFill>
                  <a:schemeClr val="bg1"/>
                </a:solidFill>
              </a:rPr>
              <a:t>back and forth. The Computer Manager also keeps track of the number of virtual </a:t>
            </a:r>
          </a:p>
          <a:p>
            <a:r>
              <a:rPr lang="en-US" dirty="0" smtClean="0">
                <a:solidFill>
                  <a:schemeClr val="bg1"/>
                </a:solidFill>
              </a:rPr>
              <a:t>machines running, and how many can be started.</a:t>
            </a:r>
            <a:endParaRPr lang="en-US" dirty="0"/>
          </a:p>
        </p:txBody>
      </p:sp>
      <p:sp>
        <p:nvSpPr>
          <p:cNvPr id="7" name="Rounded Rectangle 4"/>
          <p:cNvSpPr/>
          <p:nvPr/>
        </p:nvSpPr>
        <p:spPr>
          <a:xfrm>
            <a:off x="364466" y="823582"/>
            <a:ext cx="5881878"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Infrastructure as a Service </a:t>
            </a:r>
            <a:r>
              <a:rPr lang="en-US" sz="2800" b="1" dirty="0" smtClean="0">
                <a:solidFill>
                  <a:srgbClr val="FFFF00"/>
                </a:solidFill>
              </a:rPr>
              <a:t>(IaaS)</a:t>
            </a:r>
            <a:endParaRPr lang="en-US" sz="2800" kern="1200" dirty="0"/>
          </a:p>
        </p:txBody>
      </p:sp>
      <p:grpSp>
        <p:nvGrpSpPr>
          <p:cNvPr id="9" name="Group 8"/>
          <p:cNvGrpSpPr/>
          <p:nvPr/>
        </p:nvGrpSpPr>
        <p:grpSpPr>
          <a:xfrm>
            <a:off x="304800" y="762000"/>
            <a:ext cx="6324600" cy="533400"/>
            <a:chOff x="731482" y="609776"/>
            <a:chExt cx="6884398" cy="533400"/>
          </a:xfrm>
        </p:grpSpPr>
        <p:sp>
          <p:nvSpPr>
            <p:cNvPr id="10" name="Rounded Rectangle 9"/>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Infrastructure as a Service </a:t>
              </a:r>
              <a:r>
                <a:rPr lang="en-US" sz="2800" b="1" dirty="0" smtClean="0">
                  <a:solidFill>
                    <a:srgbClr val="FFFF00"/>
                  </a:solidFill>
                </a:rPr>
                <a:t>(IaaS)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676400"/>
            <a:ext cx="8794074" cy="4370427"/>
          </a:xfrm>
          <a:prstGeom prst="rect">
            <a:avLst/>
          </a:prstGeom>
          <a:noFill/>
        </p:spPr>
        <p:txBody>
          <a:bodyPr wrap="none" rtlCol="0">
            <a:spAutoFit/>
          </a:bodyPr>
          <a:lstStyle/>
          <a:p>
            <a:r>
              <a:rPr lang="en-US" dirty="0" smtClean="0">
                <a:solidFill>
                  <a:schemeClr val="bg1"/>
                </a:solidFill>
              </a:rPr>
              <a:t>IaaS places more responsibility on the client then the other cloud platforms </a:t>
            </a:r>
          </a:p>
          <a:p>
            <a:r>
              <a:rPr lang="en-US" dirty="0" smtClean="0">
                <a:solidFill>
                  <a:schemeClr val="bg1"/>
                </a:solidFill>
              </a:rPr>
              <a:t>like SaaS and PaaS.</a:t>
            </a:r>
          </a:p>
          <a:p>
            <a:endParaRPr lang="en-US" dirty="0" smtClean="0">
              <a:solidFill>
                <a:schemeClr val="bg1"/>
              </a:solidFill>
            </a:endParaRPr>
          </a:p>
          <a:p>
            <a:r>
              <a:rPr lang="en-US" dirty="0" smtClean="0">
                <a:solidFill>
                  <a:schemeClr val="bg1"/>
                </a:solidFill>
              </a:rPr>
              <a:t>In IaaS the consumer manages the VMs and virtualized infrastructure </a:t>
            </a:r>
          </a:p>
          <a:p>
            <a:r>
              <a:rPr lang="en-US" dirty="0" smtClean="0">
                <a:solidFill>
                  <a:schemeClr val="bg1"/>
                </a:solidFill>
              </a:rPr>
              <a:t>and can perform most of the administration work.</a:t>
            </a:r>
          </a:p>
          <a:p>
            <a:endParaRPr lang="en-US" dirty="0" smtClean="0">
              <a:solidFill>
                <a:schemeClr val="bg1"/>
              </a:solidFill>
            </a:endParaRPr>
          </a:p>
          <a:p>
            <a:r>
              <a:rPr lang="en-US" dirty="0" smtClean="0">
                <a:solidFill>
                  <a:schemeClr val="bg1"/>
                </a:solidFill>
              </a:rPr>
              <a:t>In addition, IaaS can allow the client to run operating systems like Web servers, </a:t>
            </a:r>
          </a:p>
          <a:p>
            <a:r>
              <a:rPr lang="en-US" dirty="0" smtClean="0">
                <a:solidFill>
                  <a:schemeClr val="bg1"/>
                </a:solidFill>
              </a:rPr>
              <a:t>Email servers, and Databases within the virtual platform.</a:t>
            </a:r>
          </a:p>
          <a:p>
            <a:endParaRPr lang="en-US" dirty="0" smtClean="0">
              <a:solidFill>
                <a:schemeClr val="bg1"/>
              </a:solidFill>
            </a:endParaRPr>
          </a:p>
          <a:p>
            <a:r>
              <a:rPr lang="en-US" dirty="0" smtClean="0">
                <a:solidFill>
                  <a:schemeClr val="bg1"/>
                </a:solidFill>
              </a:rPr>
              <a:t>They could also have rights to create other user-facing applications. </a:t>
            </a:r>
          </a:p>
          <a:p>
            <a:endParaRPr lang="en-US" dirty="0" smtClean="0">
              <a:solidFill>
                <a:schemeClr val="bg1"/>
              </a:solidFill>
            </a:endParaRPr>
          </a:p>
          <a:p>
            <a:r>
              <a:rPr lang="en-US" dirty="0" smtClean="0">
                <a:solidFill>
                  <a:schemeClr val="bg1"/>
                </a:solidFill>
              </a:rPr>
              <a:t>But if the application requires specialized hardware that might not be allowed? </a:t>
            </a:r>
          </a:p>
          <a:p>
            <a:endParaRPr lang="en-US" dirty="0" smtClean="0">
              <a:solidFill>
                <a:schemeClr val="bg1"/>
              </a:solidFill>
            </a:endParaRPr>
          </a:p>
          <a:p>
            <a:r>
              <a:rPr lang="en-US" b="1" u="sng" dirty="0" smtClean="0">
                <a:solidFill>
                  <a:srgbClr val="FFFF00"/>
                </a:solidFill>
              </a:rPr>
              <a:t>NIST Documentation and guidelines on IaaS:</a:t>
            </a:r>
          </a:p>
          <a:p>
            <a:r>
              <a:rPr lang="en-US" dirty="0" smtClean="0">
                <a:solidFill>
                  <a:srgbClr val="FFFF00"/>
                </a:solidFill>
              </a:rPr>
              <a:t>NIST standards and special publications (e.g. FIPS 199, FIPS 200, SP 800-53, etc.)</a:t>
            </a:r>
            <a:r>
              <a:rPr lang="en-US" dirty="0" smtClean="0">
                <a:solidFill>
                  <a:schemeClr val="bg1"/>
                </a:solidFill>
              </a:rPr>
              <a:t> </a:t>
            </a:r>
            <a:endParaRPr lang="en-US" dirty="0"/>
          </a:p>
        </p:txBody>
      </p:sp>
      <p:sp>
        <p:nvSpPr>
          <p:cNvPr id="7" name="Rounded Rectangle 4"/>
          <p:cNvSpPr/>
          <p:nvPr/>
        </p:nvSpPr>
        <p:spPr>
          <a:xfrm>
            <a:off x="364466" y="823582"/>
            <a:ext cx="5881878"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Infrastructure as a Service </a:t>
            </a:r>
            <a:r>
              <a:rPr lang="en-US" sz="2800" b="1" dirty="0" smtClean="0">
                <a:solidFill>
                  <a:srgbClr val="FFFF00"/>
                </a:solidFill>
              </a:rPr>
              <a:t>(IaaS)</a:t>
            </a:r>
            <a:endParaRPr lang="en-US" sz="2800" kern="1200" dirty="0"/>
          </a:p>
        </p:txBody>
      </p:sp>
      <p:grpSp>
        <p:nvGrpSpPr>
          <p:cNvPr id="8" name="Group 7"/>
          <p:cNvGrpSpPr/>
          <p:nvPr/>
        </p:nvGrpSpPr>
        <p:grpSpPr>
          <a:xfrm>
            <a:off x="304800" y="762000"/>
            <a:ext cx="5486400" cy="533400"/>
            <a:chOff x="731482" y="609776"/>
            <a:chExt cx="6884398" cy="533400"/>
          </a:xfrm>
        </p:grpSpPr>
        <p:sp>
          <p:nvSpPr>
            <p:cNvPr id="9" name="Rounded Rectangle 8"/>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Infrastructure as a Service </a:t>
              </a:r>
              <a:r>
                <a:rPr lang="en-US" sz="2800" b="1" dirty="0" smtClean="0">
                  <a:solidFill>
                    <a:srgbClr val="FFFF00"/>
                  </a:solidFill>
                </a:rPr>
                <a:t>(IaaS)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4800" y="762000"/>
            <a:ext cx="4800600" cy="533400"/>
            <a:chOff x="731482" y="609776"/>
            <a:chExt cx="6884398" cy="533400"/>
          </a:xfrm>
        </p:grpSpPr>
        <p:sp>
          <p:nvSpPr>
            <p:cNvPr id="8" name="Rounded Rectangle 7"/>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Identity as a Service </a:t>
              </a:r>
              <a:r>
                <a:rPr lang="en-US" sz="2800" b="1" dirty="0" smtClean="0">
                  <a:solidFill>
                    <a:srgbClr val="FFFF00"/>
                  </a:solidFill>
                </a:rPr>
                <a:t>(IDaaS)</a:t>
              </a:r>
              <a:endParaRPr lang="en-US" sz="2800" kern="1200" dirty="0"/>
            </a:p>
          </p:txBody>
        </p:sp>
      </p:grpSp>
      <p:sp>
        <p:nvSpPr>
          <p:cNvPr id="12" name="TextBox 11"/>
          <p:cNvSpPr txBox="1"/>
          <p:nvPr/>
        </p:nvSpPr>
        <p:spPr>
          <a:xfrm>
            <a:off x="152400" y="1600200"/>
            <a:ext cx="9113457" cy="5262979"/>
          </a:xfrm>
          <a:prstGeom prst="rect">
            <a:avLst/>
          </a:prstGeom>
          <a:noFill/>
        </p:spPr>
        <p:txBody>
          <a:bodyPr wrap="none" rtlCol="0">
            <a:spAutoFit/>
          </a:bodyPr>
          <a:lstStyle/>
          <a:p>
            <a:pPr>
              <a:buFont typeface="Arial" pitchFamily="34" charset="0"/>
              <a:buChar char="•"/>
            </a:pPr>
            <a:r>
              <a:rPr lang="en-US" dirty="0" smtClean="0">
                <a:solidFill>
                  <a:schemeClr val="bg1"/>
                </a:solidFill>
              </a:rPr>
              <a:t> IDaaS is a combination of administration and account provisioning, providing identity </a:t>
            </a:r>
          </a:p>
          <a:p>
            <a:r>
              <a:rPr lang="en-US" dirty="0" smtClean="0">
                <a:solidFill>
                  <a:schemeClr val="bg1"/>
                </a:solidFill>
              </a:rPr>
              <a:t>and access management functions along with reporting services like User </a:t>
            </a:r>
          </a:p>
          <a:p>
            <a:r>
              <a:rPr lang="en-US" dirty="0" smtClean="0">
                <a:solidFill>
                  <a:schemeClr val="bg1"/>
                </a:solidFill>
              </a:rPr>
              <a:t>Authentication, Single-Sign-On (SSO), and authorization enforcement. In addition, </a:t>
            </a:r>
          </a:p>
          <a:p>
            <a:r>
              <a:rPr lang="en-US" dirty="0" smtClean="0">
                <a:solidFill>
                  <a:schemeClr val="bg1"/>
                </a:solidFill>
              </a:rPr>
              <a:t>to logging events, reporting on who accessed what and when?</a:t>
            </a:r>
          </a:p>
          <a:p>
            <a:pPr>
              <a:buFont typeface="Arial" pitchFamily="34" charset="0"/>
              <a:buChar char="•"/>
            </a:pPr>
            <a:endParaRPr lang="en-US" sz="1200" dirty="0" smtClean="0">
              <a:solidFill>
                <a:schemeClr val="bg1"/>
              </a:solidFill>
            </a:endParaRPr>
          </a:p>
          <a:p>
            <a:pPr>
              <a:buFont typeface="Arial" pitchFamily="34" charset="0"/>
              <a:buChar char="•"/>
            </a:pPr>
            <a:r>
              <a:rPr lang="en-US" dirty="0" smtClean="0">
                <a:solidFill>
                  <a:schemeClr val="bg1"/>
                </a:solidFill>
              </a:rPr>
              <a:t> Moreover, IDaaS can function as digital entity management which can be used during </a:t>
            </a:r>
          </a:p>
          <a:p>
            <a:r>
              <a:rPr lang="en-US" dirty="0" smtClean="0">
                <a:solidFill>
                  <a:schemeClr val="bg1"/>
                </a:solidFill>
              </a:rPr>
              <a:t>electronic transactions between website transactions, transaction participants, and </a:t>
            </a:r>
          </a:p>
          <a:p>
            <a:r>
              <a:rPr lang="en-US" dirty="0" smtClean="0">
                <a:solidFill>
                  <a:schemeClr val="bg1"/>
                </a:solidFill>
              </a:rPr>
              <a:t>clients.</a:t>
            </a:r>
          </a:p>
          <a:p>
            <a:endParaRPr lang="en-US" sz="1100" dirty="0" smtClean="0">
              <a:solidFill>
                <a:schemeClr val="bg1"/>
              </a:solidFill>
            </a:endParaRPr>
          </a:p>
          <a:p>
            <a:r>
              <a:rPr lang="en-US" b="1" u="sng" dirty="0" smtClean="0">
                <a:solidFill>
                  <a:schemeClr val="bg1"/>
                </a:solidFill>
              </a:rPr>
              <a:t>In Short; The Cloud Security Alliance defines IDaaS as, “the management of </a:t>
            </a:r>
          </a:p>
          <a:p>
            <a:r>
              <a:rPr lang="en-US" b="1" u="sng" dirty="0" smtClean="0">
                <a:solidFill>
                  <a:schemeClr val="bg1"/>
                </a:solidFill>
              </a:rPr>
              <a:t>identities in the cloud, apart from the applications and providers that use them.”</a:t>
            </a:r>
          </a:p>
          <a:p>
            <a:endParaRPr lang="en-US" sz="1200" dirty="0" smtClean="0">
              <a:solidFill>
                <a:schemeClr val="bg1"/>
              </a:solidFill>
            </a:endParaRPr>
          </a:p>
          <a:p>
            <a:r>
              <a:rPr lang="en-US" b="1" u="sng" dirty="0" smtClean="0">
                <a:solidFill>
                  <a:srgbClr val="FFFF00"/>
                </a:solidFill>
              </a:rPr>
              <a:t>NIST Special Publication 500-299 </a:t>
            </a:r>
            <a:r>
              <a:rPr lang="en-US" dirty="0" smtClean="0">
                <a:solidFill>
                  <a:srgbClr val="FFFF00"/>
                </a:solidFill>
              </a:rPr>
              <a:t>(NIST Cloud Computing Security Reference </a:t>
            </a:r>
          </a:p>
          <a:p>
            <a:r>
              <a:rPr lang="en-US" dirty="0" smtClean="0">
                <a:solidFill>
                  <a:srgbClr val="FFFF00"/>
                </a:solidFill>
              </a:rPr>
              <a:t>Architecture)</a:t>
            </a:r>
          </a:p>
          <a:p>
            <a:endParaRPr lang="en-US" sz="1200" dirty="0" smtClean="0">
              <a:solidFill>
                <a:srgbClr val="FFFF00"/>
              </a:solidFill>
            </a:endParaRPr>
          </a:p>
          <a:p>
            <a:r>
              <a:rPr lang="en-US" b="1" u="sng" dirty="0" smtClean="0">
                <a:solidFill>
                  <a:srgbClr val="FFFF00"/>
                </a:solidFill>
              </a:rPr>
              <a:t>NIST Special Publication 500-292</a:t>
            </a:r>
            <a:r>
              <a:rPr lang="en-US" b="1" dirty="0" smtClean="0">
                <a:solidFill>
                  <a:srgbClr val="FFFF00"/>
                </a:solidFill>
              </a:rPr>
              <a:t> </a:t>
            </a:r>
            <a:r>
              <a:rPr lang="en-US" dirty="0" smtClean="0">
                <a:solidFill>
                  <a:srgbClr val="FFFF00"/>
                </a:solidFill>
              </a:rPr>
              <a:t>( NIST Cloud Computing Reference Architecture)</a:t>
            </a:r>
          </a:p>
          <a:p>
            <a:endParaRPr lang="en-US" sz="1200" dirty="0" smtClean="0">
              <a:solidFill>
                <a:srgbClr val="FFFF00"/>
              </a:solidFill>
            </a:endParaRPr>
          </a:p>
          <a:p>
            <a:r>
              <a:rPr lang="en-US" b="1" u="sng" dirty="0" smtClean="0">
                <a:solidFill>
                  <a:srgbClr val="FFFF00"/>
                </a:solidFill>
              </a:rPr>
              <a:t>NIST SP800-53 </a:t>
            </a:r>
            <a:r>
              <a:rPr lang="en-US" dirty="0" smtClean="0">
                <a:solidFill>
                  <a:srgbClr val="FFFF00"/>
                </a:solidFill>
              </a:rPr>
              <a:t>(Security and Privacy Controls for Federal Information Systems and </a:t>
            </a:r>
          </a:p>
          <a:p>
            <a:r>
              <a:rPr lang="en-US" dirty="0" smtClean="0">
                <a:solidFill>
                  <a:srgbClr val="FFFF00"/>
                </a:solidFill>
              </a:rPr>
              <a:t>Organizations.</a:t>
            </a:r>
          </a:p>
          <a:p>
            <a:endParaRPr lang="en-US" dirty="0" smtClean="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304800" y="762000"/>
            <a:ext cx="4800600" cy="533400"/>
            <a:chOff x="731482" y="609776"/>
            <a:chExt cx="6884398" cy="533400"/>
          </a:xfrm>
        </p:grpSpPr>
        <p:sp>
          <p:nvSpPr>
            <p:cNvPr id="8" name="Rounded Rectangle 7"/>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Identity as a Service </a:t>
              </a:r>
              <a:r>
                <a:rPr lang="en-US" sz="2800" b="1" dirty="0" smtClean="0">
                  <a:solidFill>
                    <a:srgbClr val="FFFF00"/>
                  </a:solidFill>
                </a:rPr>
                <a:t>(IDaaS)</a:t>
              </a:r>
              <a:endParaRPr lang="en-US" sz="2800" kern="1200" dirty="0"/>
            </a:p>
          </p:txBody>
        </p:sp>
      </p:grpSp>
      <p:sp>
        <p:nvSpPr>
          <p:cNvPr id="12" name="TextBox 11"/>
          <p:cNvSpPr txBox="1"/>
          <p:nvPr/>
        </p:nvSpPr>
        <p:spPr>
          <a:xfrm>
            <a:off x="228600" y="1600200"/>
            <a:ext cx="8704049" cy="4801314"/>
          </a:xfrm>
          <a:prstGeom prst="rect">
            <a:avLst/>
          </a:prstGeom>
          <a:noFill/>
        </p:spPr>
        <p:txBody>
          <a:bodyPr wrap="none" rtlCol="0">
            <a:spAutoFit/>
          </a:bodyPr>
          <a:lstStyle/>
          <a:p>
            <a:r>
              <a:rPr lang="en-US" b="1" u="sng" dirty="0" smtClean="0">
                <a:solidFill>
                  <a:srgbClr val="FFFF00"/>
                </a:solidFill>
              </a:rPr>
              <a:t>6 Major Benefits of Common Identity Services and Standards:</a:t>
            </a:r>
          </a:p>
          <a:p>
            <a:pPr lvl="0"/>
            <a:endParaRPr lang="en-US" dirty="0" smtClean="0">
              <a:solidFill>
                <a:schemeClr val="bg1"/>
              </a:solidFill>
            </a:endParaRPr>
          </a:p>
          <a:p>
            <a:pPr marL="342900" lvl="0" indent="-342900"/>
            <a:r>
              <a:rPr lang="en-US" dirty="0" smtClean="0">
                <a:solidFill>
                  <a:schemeClr val="bg1"/>
                </a:solidFill>
              </a:rPr>
              <a:t>1. </a:t>
            </a:r>
            <a:r>
              <a:rPr lang="en-US" b="1" dirty="0" smtClean="0">
                <a:solidFill>
                  <a:schemeClr val="bg1"/>
                </a:solidFill>
              </a:rPr>
              <a:t>Single Sign-on (SSO) Authentication</a:t>
            </a:r>
          </a:p>
          <a:p>
            <a:pPr marL="342900" lvl="0" indent="-342900"/>
            <a:endParaRPr lang="en-US" dirty="0" smtClean="0">
              <a:solidFill>
                <a:schemeClr val="bg1"/>
              </a:solidFill>
            </a:endParaRPr>
          </a:p>
          <a:p>
            <a:pPr marL="342900" lvl="0" indent="-342900"/>
            <a:r>
              <a:rPr lang="en-US" dirty="0" smtClean="0">
                <a:solidFill>
                  <a:schemeClr val="bg1"/>
                </a:solidFill>
              </a:rPr>
              <a:t>2. </a:t>
            </a:r>
            <a:r>
              <a:rPr lang="en-US" b="1" dirty="0" smtClean="0">
                <a:solidFill>
                  <a:schemeClr val="bg1"/>
                </a:solidFill>
              </a:rPr>
              <a:t>Federation</a:t>
            </a:r>
            <a:r>
              <a:rPr lang="en-US" dirty="0" smtClean="0">
                <a:solidFill>
                  <a:schemeClr val="bg1"/>
                </a:solidFill>
              </a:rPr>
              <a:t> – Federated identity is where identity and authorization settings are </a:t>
            </a:r>
          </a:p>
          <a:p>
            <a:pPr marL="342900" lvl="0" indent="-342900"/>
            <a:r>
              <a:rPr lang="en-US" dirty="0" smtClean="0">
                <a:solidFill>
                  <a:schemeClr val="bg1"/>
                </a:solidFill>
              </a:rPr>
              <a:t>collected from other multiple identity management systems, enabling different </a:t>
            </a:r>
          </a:p>
          <a:p>
            <a:pPr marL="342900" lvl="0" indent="-342900"/>
            <a:r>
              <a:rPr lang="en-US" dirty="0" smtClean="0">
                <a:solidFill>
                  <a:schemeClr val="bg1"/>
                </a:solidFill>
              </a:rPr>
              <a:t>systems to define user access.</a:t>
            </a:r>
          </a:p>
          <a:p>
            <a:pPr marL="342900" lvl="0" indent="-342900"/>
            <a:endParaRPr lang="en-US" dirty="0" smtClean="0">
              <a:solidFill>
                <a:schemeClr val="bg1"/>
              </a:solidFill>
            </a:endParaRPr>
          </a:p>
          <a:p>
            <a:pPr lvl="0"/>
            <a:r>
              <a:rPr lang="en-US" dirty="0" smtClean="0">
                <a:solidFill>
                  <a:schemeClr val="bg1"/>
                </a:solidFill>
              </a:rPr>
              <a:t>3. </a:t>
            </a:r>
            <a:r>
              <a:rPr lang="en-US" b="1" dirty="0" smtClean="0">
                <a:solidFill>
                  <a:schemeClr val="bg1"/>
                </a:solidFill>
              </a:rPr>
              <a:t>Granular Authorization Controls</a:t>
            </a:r>
            <a:r>
              <a:rPr lang="en-US" b="1" i="1" dirty="0" smtClean="0">
                <a:solidFill>
                  <a:schemeClr val="bg1"/>
                </a:solidFill>
              </a:rPr>
              <a:t> – </a:t>
            </a:r>
            <a:r>
              <a:rPr lang="en-US" dirty="0" smtClean="0">
                <a:solidFill>
                  <a:schemeClr val="bg1"/>
                </a:solidFill>
              </a:rPr>
              <a:t>Access is typically not an all-or-nothing </a:t>
            </a:r>
          </a:p>
          <a:p>
            <a:pPr lvl="0"/>
            <a:r>
              <a:rPr lang="en-US" dirty="0" smtClean="0">
                <a:solidFill>
                  <a:schemeClr val="bg1"/>
                </a:solidFill>
              </a:rPr>
              <a:t>proposition; each user is allowed access to a subset of functions and data stored </a:t>
            </a:r>
          </a:p>
          <a:p>
            <a:pPr lvl="0"/>
            <a:r>
              <a:rPr lang="en-US" dirty="0" smtClean="0">
                <a:solidFill>
                  <a:schemeClr val="bg1"/>
                </a:solidFill>
              </a:rPr>
              <a:t>in the cloud</a:t>
            </a:r>
          </a:p>
          <a:p>
            <a:pPr lvl="0"/>
            <a:endParaRPr lang="en-US" dirty="0" smtClean="0">
              <a:solidFill>
                <a:schemeClr val="bg1"/>
              </a:solidFill>
            </a:endParaRPr>
          </a:p>
          <a:p>
            <a:pPr lvl="0"/>
            <a:r>
              <a:rPr lang="en-US" dirty="0" smtClean="0">
                <a:solidFill>
                  <a:schemeClr val="bg1"/>
                </a:solidFill>
              </a:rPr>
              <a:t>4.</a:t>
            </a:r>
            <a:r>
              <a:rPr lang="en-US" b="1" dirty="0" smtClean="0">
                <a:solidFill>
                  <a:schemeClr val="bg1"/>
                </a:solidFill>
              </a:rPr>
              <a:t> Administration</a:t>
            </a:r>
            <a:r>
              <a:rPr lang="en-US" b="1" i="1" dirty="0" smtClean="0">
                <a:solidFill>
                  <a:schemeClr val="bg1"/>
                </a:solidFill>
              </a:rPr>
              <a:t> – </a:t>
            </a:r>
            <a:r>
              <a:rPr lang="en-US" dirty="0" smtClean="0">
                <a:solidFill>
                  <a:schemeClr val="bg1"/>
                </a:solidFill>
              </a:rPr>
              <a:t>Administrators generally prefer a single management panel for </a:t>
            </a:r>
          </a:p>
          <a:p>
            <a:pPr lvl="0"/>
            <a:r>
              <a:rPr lang="en-US" dirty="0" smtClean="0">
                <a:solidFill>
                  <a:schemeClr val="bg1"/>
                </a:solidFill>
              </a:rPr>
              <a:t>administering users and managing identity across multiple services which can </a:t>
            </a:r>
          </a:p>
          <a:p>
            <a:pPr lvl="0"/>
            <a:r>
              <a:rPr lang="en-US" dirty="0" smtClean="0">
                <a:solidFill>
                  <a:schemeClr val="bg1"/>
                </a:solidFill>
              </a:rPr>
              <a:t>save time if one has to code and manage their own custom setup.</a:t>
            </a:r>
          </a:p>
          <a:p>
            <a:pPr lvl="0"/>
            <a:endParaRPr lang="en-US" dirty="0" smtClean="0">
              <a:solidFill>
                <a:schemeClr val="bg1"/>
              </a:solidFill>
            </a:endParaRPr>
          </a:p>
          <a:p>
            <a:pPr>
              <a:buFont typeface="Arial" pitchFamily="34" charset="0"/>
              <a:buChar char="•"/>
            </a:pPr>
            <a:endParaRPr lang="en-US" dirty="0" smtClean="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304800" y="762000"/>
            <a:ext cx="4800600" cy="533400"/>
            <a:chOff x="731482" y="609776"/>
            <a:chExt cx="6884398" cy="533400"/>
          </a:xfrm>
        </p:grpSpPr>
        <p:sp>
          <p:nvSpPr>
            <p:cNvPr id="8" name="Rounded Rectangle 7"/>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Identity as a Service </a:t>
              </a:r>
              <a:r>
                <a:rPr lang="en-US" sz="2800" b="1" dirty="0" smtClean="0">
                  <a:solidFill>
                    <a:srgbClr val="FFFF00"/>
                  </a:solidFill>
                </a:rPr>
                <a:t>(IDaaS)</a:t>
              </a:r>
              <a:endParaRPr lang="en-US" sz="2800" kern="1200" dirty="0"/>
            </a:p>
          </p:txBody>
        </p:sp>
      </p:grpSp>
      <p:sp>
        <p:nvSpPr>
          <p:cNvPr id="12" name="TextBox 11"/>
          <p:cNvSpPr txBox="1"/>
          <p:nvPr/>
        </p:nvSpPr>
        <p:spPr>
          <a:xfrm>
            <a:off x="228600" y="1600200"/>
            <a:ext cx="8382000" cy="5078313"/>
          </a:xfrm>
          <a:prstGeom prst="rect">
            <a:avLst/>
          </a:prstGeom>
          <a:noFill/>
        </p:spPr>
        <p:txBody>
          <a:bodyPr wrap="square" rtlCol="0">
            <a:spAutoFit/>
          </a:bodyPr>
          <a:lstStyle/>
          <a:p>
            <a:pPr lvl="0"/>
            <a:r>
              <a:rPr lang="en-US" dirty="0" smtClean="0">
                <a:solidFill>
                  <a:schemeClr val="bg1"/>
                </a:solidFill>
              </a:rPr>
              <a:t> 5. </a:t>
            </a:r>
            <a:r>
              <a:rPr lang="en-US" b="1" dirty="0" smtClean="0">
                <a:solidFill>
                  <a:schemeClr val="bg1"/>
                </a:solidFill>
              </a:rPr>
              <a:t>Integration with Internal Directory Services</a:t>
            </a:r>
            <a:r>
              <a:rPr lang="en-US" b="1" i="1" dirty="0" smtClean="0">
                <a:solidFill>
                  <a:schemeClr val="bg1"/>
                </a:solidFill>
              </a:rPr>
              <a:t> – </a:t>
            </a:r>
            <a:r>
              <a:rPr lang="en-US" dirty="0" smtClean="0">
                <a:solidFill>
                  <a:schemeClr val="bg1"/>
                </a:solidFill>
              </a:rPr>
              <a:t>Cloud Identity and Access Management (IAM) systems rely on integration with in-house LDAP, Active Directory, HR systems, and other services to replicate existing employee identity, roles, and groups into cloud services</a:t>
            </a:r>
          </a:p>
          <a:p>
            <a:pPr lvl="0"/>
            <a:endParaRPr lang="en-US" dirty="0" smtClean="0">
              <a:solidFill>
                <a:schemeClr val="bg1"/>
              </a:solidFill>
            </a:endParaRPr>
          </a:p>
          <a:p>
            <a:pPr lvl="0"/>
            <a:r>
              <a:rPr lang="en-US" dirty="0" smtClean="0">
                <a:solidFill>
                  <a:schemeClr val="bg1"/>
                </a:solidFill>
              </a:rPr>
              <a:t>6. </a:t>
            </a:r>
            <a:r>
              <a:rPr lang="en-US" b="1" dirty="0" smtClean="0">
                <a:solidFill>
                  <a:schemeClr val="bg1"/>
                </a:solidFill>
              </a:rPr>
              <a:t>Integration with External Services</a:t>
            </a:r>
            <a:r>
              <a:rPr lang="en-US" b="1" i="1" dirty="0" smtClean="0">
                <a:solidFill>
                  <a:schemeClr val="bg1"/>
                </a:solidFill>
              </a:rPr>
              <a:t> – </a:t>
            </a:r>
            <a:r>
              <a:rPr lang="en-US" dirty="0" smtClean="0">
                <a:solidFill>
                  <a:schemeClr val="bg1"/>
                </a:solidFill>
              </a:rPr>
              <a:t>One of the core benefits of a cloud IAM provider is it offers connections to common cloud services so you do not need to write your own integration interface. By offering pre-built connections to common SaaS, PaaS, and IaaS vendors, integration with new service is both easier and</a:t>
            </a:r>
            <a:br>
              <a:rPr lang="en-US" dirty="0" smtClean="0">
                <a:solidFill>
                  <a:schemeClr val="bg1"/>
                </a:solidFill>
              </a:rPr>
            </a:br>
            <a:r>
              <a:rPr lang="en-US" dirty="0" smtClean="0">
                <a:solidFill>
                  <a:schemeClr val="bg1"/>
                </a:solidFill>
              </a:rPr>
              <a:t>faster. </a:t>
            </a:r>
          </a:p>
          <a:p>
            <a:pPr lvl="0"/>
            <a:endParaRPr lang="en-US" dirty="0" smtClean="0">
              <a:solidFill>
                <a:schemeClr val="bg1"/>
              </a:solidFill>
            </a:endParaRPr>
          </a:p>
          <a:p>
            <a:pPr lvl="0"/>
            <a:r>
              <a:rPr lang="en-US" b="1" u="sng" dirty="0" smtClean="0">
                <a:solidFill>
                  <a:srgbClr val="FFFF00"/>
                </a:solidFill>
              </a:rPr>
              <a:t>Key Identity and Access Management (IAM) related emerging standards:</a:t>
            </a:r>
          </a:p>
          <a:p>
            <a:pPr lvl="0"/>
            <a:r>
              <a:rPr lang="en-US" dirty="0" smtClean="0">
                <a:solidFill>
                  <a:schemeClr val="bg1"/>
                </a:solidFill>
              </a:rPr>
              <a:t>	- X.812 Standard </a:t>
            </a:r>
            <a:br>
              <a:rPr lang="en-US" dirty="0" smtClean="0">
                <a:solidFill>
                  <a:schemeClr val="bg1"/>
                </a:solidFill>
              </a:rPr>
            </a:br>
            <a:r>
              <a:rPr lang="en-US" dirty="0" smtClean="0">
                <a:solidFill>
                  <a:schemeClr val="bg1"/>
                </a:solidFill>
              </a:rPr>
              <a:t>	- Security Assertion Markup Language (SAML)</a:t>
            </a:r>
            <a:br>
              <a:rPr lang="en-US" dirty="0" smtClean="0">
                <a:solidFill>
                  <a:schemeClr val="bg1"/>
                </a:solidFill>
              </a:rPr>
            </a:br>
            <a:r>
              <a:rPr lang="en-US" dirty="0" smtClean="0">
                <a:solidFill>
                  <a:schemeClr val="bg1"/>
                </a:solidFill>
              </a:rPr>
              <a:t>	- eXtensible Access Control Markup Language (XACML)</a:t>
            </a:r>
            <a:br>
              <a:rPr lang="en-US" dirty="0" smtClean="0">
                <a:solidFill>
                  <a:schemeClr val="bg1"/>
                </a:solidFill>
              </a:rPr>
            </a:br>
            <a:r>
              <a:rPr lang="en-US" dirty="0" smtClean="0">
                <a:solidFill>
                  <a:schemeClr val="bg1"/>
                </a:solidFill>
              </a:rPr>
              <a:t>	- Service Provisioning Markup Language (SPML)	</a:t>
            </a:r>
          </a:p>
          <a:p>
            <a:pPr lvl="0"/>
            <a:r>
              <a:rPr lang="en-US" dirty="0" smtClean="0">
                <a:solidFill>
                  <a:schemeClr val="bg1"/>
                </a:solidFill>
              </a:rPr>
              <a:t>	- IDaaS emerging standards (OAuth, KaoS, OpenID, SCIM, SWRL etc.) </a:t>
            </a:r>
            <a:r>
              <a:rPr lang="en-US" dirty="0" smtClean="0"/>
              <a:t/>
            </a:r>
            <a:br>
              <a:rPr lang="en-US" dirty="0" smtClean="0"/>
            </a:br>
            <a:r>
              <a:rPr lang="en-US" dirty="0" smtClean="0">
                <a:solidFill>
                  <a:schemeClr val="bg1"/>
                </a:solidFill>
              </a:rPr>
              <a:t> </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1600200"/>
            <a:ext cx="8382000" cy="4524315"/>
          </a:xfrm>
          <a:prstGeom prst="rect">
            <a:avLst/>
          </a:prstGeom>
          <a:noFill/>
        </p:spPr>
        <p:txBody>
          <a:bodyPr wrap="square" rtlCol="0">
            <a:spAutoFit/>
          </a:bodyPr>
          <a:lstStyle/>
          <a:p>
            <a:pPr lvl="0"/>
            <a:r>
              <a:rPr lang="en-US" dirty="0" smtClean="0">
                <a:solidFill>
                  <a:schemeClr val="bg1"/>
                </a:solidFill>
              </a:rPr>
              <a:t>The basic web encryption standard was SSL, replaced with TLS 3.0</a:t>
            </a:r>
          </a:p>
          <a:p>
            <a:pPr lvl="0">
              <a:buFontTx/>
              <a:buChar char="-"/>
            </a:pPr>
            <a:endParaRPr lang="en-US" dirty="0" smtClean="0">
              <a:solidFill>
                <a:schemeClr val="bg1"/>
              </a:solidFill>
            </a:endParaRPr>
          </a:p>
          <a:p>
            <a:pPr lvl="0"/>
            <a:r>
              <a:rPr lang="en-US" b="1" u="sng" dirty="0" smtClean="0">
                <a:solidFill>
                  <a:schemeClr val="bg1"/>
                </a:solidFill>
              </a:rPr>
              <a:t>TLS </a:t>
            </a:r>
            <a:r>
              <a:rPr lang="en-US" dirty="0" smtClean="0">
                <a:solidFill>
                  <a:schemeClr val="bg1"/>
                </a:solidFill>
              </a:rPr>
              <a:t>stands for Transport Layer Security, (formerly known as SSL) which is your basic authentication framework with language libraries one can integrate into your web platform. Its a Base64 encoded protocol one should have setup for sending and receiving usernames and passwords.</a:t>
            </a:r>
          </a:p>
          <a:p>
            <a:pPr lvl="0"/>
            <a:endParaRPr lang="en-US" dirty="0" smtClean="0">
              <a:solidFill>
                <a:schemeClr val="bg1"/>
              </a:solidFill>
            </a:endParaRPr>
          </a:p>
          <a:p>
            <a:pPr lvl="0"/>
            <a:r>
              <a:rPr lang="en-US" b="1" u="sng" dirty="0" smtClean="0">
                <a:solidFill>
                  <a:schemeClr val="bg1"/>
                </a:solidFill>
              </a:rPr>
              <a:t>OAuth1.0a</a:t>
            </a:r>
            <a:r>
              <a:rPr lang="en-US" dirty="0" smtClean="0">
                <a:solidFill>
                  <a:schemeClr val="bg1"/>
                </a:solidFill>
              </a:rPr>
              <a:t> - is a far more secure protocol and uses an cryptographic signature (HMAC-SHA1) value that combines the token secret. OAuth 1.0 never directly passes the token secret across the wire, making it hard for one to see the password in transit. In the past generating and validating the signature was a complex operation, but now days most modern computer languages have libraries designed to help you automate the process.</a:t>
            </a:r>
          </a:p>
          <a:p>
            <a:pPr lvl="0"/>
            <a:endParaRPr lang="en-US" dirty="0" smtClean="0">
              <a:solidFill>
                <a:schemeClr val="bg1"/>
              </a:solidFill>
            </a:endParaRPr>
          </a:p>
          <a:p>
            <a:pPr lvl="0"/>
            <a:r>
              <a:rPr lang="en-US" dirty="0" smtClean="0">
                <a:solidFill>
                  <a:schemeClr val="bg1"/>
                </a:solidFill>
              </a:rPr>
              <a:t>OAuth 1.0 can also be used without TLS/SSL, but that is not recommend if the data is sensitive.</a:t>
            </a:r>
          </a:p>
        </p:txBody>
      </p:sp>
      <p:grpSp>
        <p:nvGrpSpPr>
          <p:cNvPr id="6" name="Group 6"/>
          <p:cNvGrpSpPr/>
          <p:nvPr/>
        </p:nvGrpSpPr>
        <p:grpSpPr>
          <a:xfrm>
            <a:off x="76200" y="762000"/>
            <a:ext cx="87630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796429" y="671358"/>
              <a:ext cx="6819451"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Identity as a Service </a:t>
              </a:r>
              <a:r>
                <a:rPr lang="en-US" sz="2800" b="1" dirty="0" smtClean="0">
                  <a:solidFill>
                    <a:srgbClr val="FFFF00"/>
                  </a:solidFill>
                </a:rPr>
                <a:t>(IDaaS) </a:t>
              </a:r>
              <a:r>
                <a:rPr lang="en-US" sz="1600" b="1" dirty="0" smtClean="0">
                  <a:solidFill>
                    <a:srgbClr val="FFFF00"/>
                  </a:solidFill>
                </a:rPr>
                <a:t>past/future encryption and access standards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1295400"/>
            <a:ext cx="8382000" cy="5078313"/>
          </a:xfrm>
          <a:prstGeom prst="rect">
            <a:avLst/>
          </a:prstGeom>
          <a:noFill/>
        </p:spPr>
        <p:txBody>
          <a:bodyPr wrap="square" rtlCol="0">
            <a:spAutoFit/>
          </a:bodyPr>
          <a:lstStyle/>
          <a:p>
            <a:pPr lvl="0"/>
            <a:r>
              <a:rPr lang="en-US" b="1" u="sng" dirty="0" smtClean="0">
                <a:solidFill>
                  <a:schemeClr val="bg1"/>
                </a:solidFill>
              </a:rPr>
              <a:t>OAuth2</a:t>
            </a:r>
            <a:r>
              <a:rPr lang="en-US" dirty="0" smtClean="0">
                <a:solidFill>
                  <a:schemeClr val="bg1"/>
                </a:solidFill>
              </a:rPr>
              <a:t> - removes signatures, so the use of a cryptographic algorithms to create, and validate signature is not needed. Its now handled by TLS which is the new standard mandated by the Payment Card Industry (PCI).</a:t>
            </a:r>
          </a:p>
          <a:p>
            <a:pPr lvl="0"/>
            <a:endParaRPr lang="en-US" dirty="0" smtClean="0">
              <a:solidFill>
                <a:schemeClr val="bg1"/>
              </a:solidFill>
            </a:endParaRPr>
          </a:p>
          <a:p>
            <a:pPr lvl="0"/>
            <a:r>
              <a:rPr lang="en-US" b="1" u="sng" dirty="0" smtClean="0">
                <a:solidFill>
                  <a:schemeClr val="bg1"/>
                </a:solidFill>
              </a:rPr>
              <a:t>KAoS</a:t>
            </a:r>
            <a:r>
              <a:rPr lang="en-US" dirty="0" smtClean="0">
                <a:solidFill>
                  <a:schemeClr val="bg1"/>
                </a:solidFill>
              </a:rPr>
              <a:t>  - is an effort to bring policy management to a whole new level using a Semantic Web Language like OWL. Policies designed with </a:t>
            </a:r>
            <a:r>
              <a:rPr lang="en-US" dirty="0" err="1" smtClean="0">
                <a:solidFill>
                  <a:schemeClr val="bg1"/>
                </a:solidFill>
              </a:rPr>
              <a:t>KAoS</a:t>
            </a:r>
            <a:r>
              <a:rPr lang="en-US" dirty="0" smtClean="0">
                <a:solidFill>
                  <a:schemeClr val="bg1"/>
                </a:solidFill>
              </a:rPr>
              <a:t> are a means to dynamically constrain and regulate a system's behavior without changing code or requiring the cooperation of the components being governed. Because KAoS supports both authorization and obligation policies it has many benefits from reusability, efficiency in helping to protect your buggy components and understanding their behaviors. </a:t>
            </a:r>
          </a:p>
          <a:p>
            <a:pPr lvl="0"/>
            <a:endParaRPr lang="en-US" dirty="0" smtClean="0">
              <a:solidFill>
                <a:schemeClr val="bg1"/>
              </a:solidFill>
            </a:endParaRPr>
          </a:p>
          <a:p>
            <a:pPr lvl="0"/>
            <a:r>
              <a:rPr lang="en-US" b="1" u="sng" dirty="0" smtClean="0">
                <a:solidFill>
                  <a:schemeClr val="bg1"/>
                </a:solidFill>
              </a:rPr>
              <a:t>OpenID</a:t>
            </a:r>
            <a:r>
              <a:rPr lang="en-US" dirty="0" smtClean="0">
                <a:solidFill>
                  <a:schemeClr val="bg1"/>
                </a:solidFill>
              </a:rPr>
              <a:t> - OpenID is a protocol for authentication while OAuth is for authorization. OpenID is a simple identity layer on top of the OAuth protocol. It verifies the identity of the End-User based on the authentication performed by the Authorization Server. OpenID for example, allows a clients to authenticate to web-based systems as well as receiving information about authenticated sessions and end-users.</a:t>
            </a:r>
          </a:p>
        </p:txBody>
      </p:sp>
      <p:grpSp>
        <p:nvGrpSpPr>
          <p:cNvPr id="6" name="Group 6"/>
          <p:cNvGrpSpPr/>
          <p:nvPr/>
        </p:nvGrpSpPr>
        <p:grpSpPr>
          <a:xfrm>
            <a:off x="76200" y="533400"/>
            <a:ext cx="87630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819451"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Identity as a Service </a:t>
              </a:r>
              <a:r>
                <a:rPr lang="en-US" sz="2800" b="1" dirty="0" smtClean="0">
                  <a:solidFill>
                    <a:srgbClr val="FFFF00"/>
                  </a:solidFill>
                </a:rPr>
                <a:t>(IDaaS) </a:t>
              </a:r>
              <a:r>
                <a:rPr lang="en-US" sz="1600" b="1" dirty="0" smtClean="0">
                  <a:solidFill>
                    <a:srgbClr val="FFFF00"/>
                  </a:solidFill>
                </a:rPr>
                <a:t>past/future encryption and access standards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laneWithSign.png"/>
          <p:cNvPicPr>
            <a:picLocks noChangeAspect="1"/>
          </p:cNvPicPr>
          <p:nvPr/>
        </p:nvPicPr>
        <p:blipFill>
          <a:blip r:embed="rId3" cstate="print"/>
          <a:srcRect/>
          <a:stretch>
            <a:fillRect/>
          </a:stretch>
        </p:blipFill>
        <p:spPr bwMode="auto">
          <a:xfrm>
            <a:off x="-3124200" y="3810000"/>
            <a:ext cx="2743200" cy="1000125"/>
          </a:xfrm>
          <a:prstGeom prst="rect">
            <a:avLst/>
          </a:prstGeom>
          <a:noFill/>
          <a:ln w="9525">
            <a:noFill/>
            <a:miter lim="800000"/>
            <a:headEnd/>
            <a:tailEnd/>
          </a:ln>
        </p:spPr>
      </p:pic>
      <p:pic>
        <p:nvPicPr>
          <p:cNvPr id="5" name="Picture 14" descr="Logo3.png"/>
          <p:cNvPicPr>
            <a:picLocks noChangeAspect="1"/>
          </p:cNvPicPr>
          <p:nvPr/>
        </p:nvPicPr>
        <p:blipFill>
          <a:blip r:embed="rId4" cstate="print"/>
          <a:srcRect/>
          <a:stretch>
            <a:fillRect/>
          </a:stretch>
        </p:blipFill>
        <p:spPr bwMode="auto">
          <a:xfrm>
            <a:off x="152400" y="457200"/>
            <a:ext cx="6858000" cy="838200"/>
          </a:xfrm>
          <a:prstGeom prst="rect">
            <a:avLst/>
          </a:prstGeom>
          <a:noFill/>
          <a:ln w="9525">
            <a:noFill/>
            <a:miter lim="800000"/>
            <a:headEnd/>
            <a:tailEnd/>
          </a:ln>
        </p:spPr>
      </p:pic>
      <p:sp>
        <p:nvSpPr>
          <p:cNvPr id="7" name="TextBox 15"/>
          <p:cNvSpPr txBox="1">
            <a:spLocks noChangeArrowheads="1"/>
          </p:cNvSpPr>
          <p:nvPr/>
        </p:nvSpPr>
        <p:spPr bwMode="auto">
          <a:xfrm>
            <a:off x="228600" y="1981200"/>
            <a:ext cx="8763000" cy="4455066"/>
          </a:xfrm>
          <a:prstGeom prst="rect">
            <a:avLst/>
          </a:prstGeom>
          <a:noFill/>
          <a:ln w="9525">
            <a:noFill/>
            <a:miter lim="800000"/>
            <a:headEnd/>
            <a:tailEnd/>
          </a:ln>
        </p:spPr>
        <p:txBody>
          <a:bodyPr wrap="square">
            <a:spAutoFit/>
          </a:bodyPr>
          <a:lstStyle/>
          <a:p>
            <a:pPr marL="342900" indent="-342900">
              <a:buAutoNum type="arabicParenR"/>
            </a:pPr>
            <a:r>
              <a:rPr lang="en-US" b="1" dirty="0" smtClean="0">
                <a:solidFill>
                  <a:schemeClr val="bg1"/>
                </a:solidFill>
              </a:rPr>
              <a:t>Types of Cloud Deployments: Private - Hybrid – Public - Community</a:t>
            </a:r>
          </a:p>
          <a:p>
            <a:pPr marL="342900" indent="-342900"/>
            <a:endParaRPr lang="en-US" sz="1400" b="1" dirty="0" smtClean="0">
              <a:solidFill>
                <a:schemeClr val="bg1"/>
              </a:solidFill>
            </a:endParaRPr>
          </a:p>
          <a:p>
            <a:pPr marL="342900" indent="-342900">
              <a:buAutoNum type="arabicParenR" startAt="2"/>
            </a:pPr>
            <a:r>
              <a:rPr lang="en-US" b="1" dirty="0" smtClean="0">
                <a:solidFill>
                  <a:schemeClr val="bg1"/>
                </a:solidFill>
              </a:rPr>
              <a:t>The benefits of Cloud Computing Networks.</a:t>
            </a:r>
          </a:p>
          <a:p>
            <a:pPr marL="342900" indent="-342900"/>
            <a:endParaRPr lang="en-US" sz="1100" b="1" dirty="0" smtClean="0">
              <a:solidFill>
                <a:schemeClr val="bg1"/>
              </a:solidFill>
            </a:endParaRPr>
          </a:p>
          <a:p>
            <a:pPr marL="342900" indent="-342900"/>
            <a:r>
              <a:rPr lang="en-US" b="1" dirty="0" smtClean="0">
                <a:solidFill>
                  <a:schemeClr val="bg1"/>
                </a:solidFill>
              </a:rPr>
              <a:t>3) The Basic Cloud Architecture Design/CSA Reference Model Components</a:t>
            </a:r>
          </a:p>
          <a:p>
            <a:pPr marL="342900" indent="-342900"/>
            <a:endParaRPr lang="en-US" sz="1200" dirty="0" smtClean="0">
              <a:solidFill>
                <a:schemeClr val="bg1"/>
              </a:solidFill>
            </a:endParaRPr>
          </a:p>
          <a:p>
            <a:r>
              <a:rPr lang="en-US" b="1" dirty="0" smtClean="0">
                <a:solidFill>
                  <a:schemeClr val="bg1"/>
                </a:solidFill>
              </a:rPr>
              <a:t>4) The Different types of Cloud Environments</a:t>
            </a:r>
          </a:p>
          <a:p>
            <a:pPr lvl="1">
              <a:buFont typeface="Arial" pitchFamily="34" charset="0"/>
              <a:buChar char="•"/>
            </a:pPr>
            <a:r>
              <a:rPr lang="en-US" dirty="0" smtClean="0">
                <a:solidFill>
                  <a:schemeClr val="bg1"/>
                </a:solidFill>
              </a:rPr>
              <a:t> </a:t>
            </a:r>
            <a:r>
              <a:rPr lang="en-US" sz="1600" dirty="0" smtClean="0">
                <a:solidFill>
                  <a:schemeClr val="bg1"/>
                </a:solidFill>
              </a:rPr>
              <a:t>Software as a Service  </a:t>
            </a:r>
            <a:r>
              <a:rPr lang="en-US" sz="1600" b="1" dirty="0" smtClean="0">
                <a:solidFill>
                  <a:srgbClr val="FFFF00"/>
                </a:solidFill>
              </a:rPr>
              <a:t>(SaaS)</a:t>
            </a:r>
          </a:p>
          <a:p>
            <a:pPr lvl="1">
              <a:buFont typeface="Arial" pitchFamily="34" charset="0"/>
              <a:buChar char="•"/>
            </a:pPr>
            <a:r>
              <a:rPr lang="en-US" sz="1600" dirty="0" smtClean="0">
                <a:solidFill>
                  <a:schemeClr val="bg1"/>
                </a:solidFill>
              </a:rPr>
              <a:t> Platform as a Service </a:t>
            </a:r>
            <a:r>
              <a:rPr lang="en-US" sz="1600" b="1" dirty="0" smtClean="0">
                <a:solidFill>
                  <a:srgbClr val="FFFF00"/>
                </a:solidFill>
              </a:rPr>
              <a:t>(PaaS)</a:t>
            </a:r>
          </a:p>
          <a:p>
            <a:pPr lvl="1">
              <a:buFont typeface="Arial" pitchFamily="34" charset="0"/>
              <a:buChar char="•"/>
            </a:pPr>
            <a:r>
              <a:rPr lang="en-US" sz="1600" dirty="0" smtClean="0">
                <a:solidFill>
                  <a:schemeClr val="bg1"/>
                </a:solidFill>
              </a:rPr>
              <a:t> Infrastructure as a Service </a:t>
            </a:r>
            <a:r>
              <a:rPr lang="en-US" sz="1600" b="1" dirty="0" smtClean="0">
                <a:solidFill>
                  <a:srgbClr val="FFFF00"/>
                </a:solidFill>
              </a:rPr>
              <a:t>(IaaS)</a:t>
            </a:r>
          </a:p>
          <a:p>
            <a:pPr lvl="1">
              <a:buFont typeface="Arial" pitchFamily="34" charset="0"/>
              <a:buChar char="•"/>
            </a:pPr>
            <a:r>
              <a:rPr lang="en-US" sz="1600" dirty="0" smtClean="0">
                <a:solidFill>
                  <a:schemeClr val="bg1"/>
                </a:solidFill>
              </a:rPr>
              <a:t> Identity as a Service </a:t>
            </a:r>
            <a:r>
              <a:rPr lang="en-US" sz="1600" b="1" dirty="0" smtClean="0">
                <a:solidFill>
                  <a:srgbClr val="FFFF00"/>
                </a:solidFill>
              </a:rPr>
              <a:t>(IDaaS)</a:t>
            </a:r>
          </a:p>
          <a:p>
            <a:pPr lvl="1">
              <a:buFont typeface="Arial" pitchFamily="34" charset="0"/>
              <a:buChar char="•"/>
            </a:pPr>
            <a:endParaRPr lang="en-US" sz="1050" dirty="0" smtClean="0">
              <a:solidFill>
                <a:schemeClr val="bg1"/>
              </a:solidFill>
            </a:endParaRPr>
          </a:p>
          <a:p>
            <a:pPr lvl="2"/>
            <a:r>
              <a:rPr lang="en-US" sz="1600" dirty="0" smtClean="0">
                <a:solidFill>
                  <a:schemeClr val="bg1"/>
                </a:solidFill>
              </a:rPr>
              <a:t>	- OAuth 1 and 2, KAoS, OpenID, SCIM, SWRL..etc – models</a:t>
            </a:r>
          </a:p>
          <a:p>
            <a:pPr lvl="2"/>
            <a:r>
              <a:rPr lang="en-US" sz="1600" dirty="0" smtClean="0">
                <a:solidFill>
                  <a:schemeClr val="bg1"/>
                </a:solidFill>
              </a:rPr>
              <a:t>	- Identity Models and Standards</a:t>
            </a:r>
          </a:p>
          <a:p>
            <a:pPr lvl="2"/>
            <a:r>
              <a:rPr lang="en-US" sz="1600" dirty="0" smtClean="0">
                <a:solidFill>
                  <a:schemeClr val="bg1"/>
                </a:solidFill>
              </a:rPr>
              <a:t>	- X.812 Standard</a:t>
            </a:r>
          </a:p>
          <a:p>
            <a:pPr lvl="2"/>
            <a:endParaRPr lang="en-US" sz="1400" dirty="0" smtClean="0">
              <a:solidFill>
                <a:schemeClr val="bg1"/>
              </a:solidFill>
            </a:endParaRPr>
          </a:p>
          <a:p>
            <a:r>
              <a:rPr lang="en-US" b="1" dirty="0" smtClean="0">
                <a:solidFill>
                  <a:schemeClr val="bg1"/>
                </a:solidFill>
              </a:rPr>
              <a:t>5) Audit and Logging for Cloud Security</a:t>
            </a:r>
          </a:p>
          <a:p>
            <a:endParaRPr lang="en-US" b="1" dirty="0" smtClean="0">
              <a:solidFill>
                <a:schemeClr val="bg1"/>
              </a:solidFill>
            </a:endParaRPr>
          </a:p>
        </p:txBody>
      </p:sp>
      <p:sp>
        <p:nvSpPr>
          <p:cNvPr id="8" name="TextBox 7"/>
          <p:cNvSpPr txBox="1"/>
          <p:nvPr/>
        </p:nvSpPr>
        <p:spPr>
          <a:xfrm>
            <a:off x="3069188" y="1504890"/>
            <a:ext cx="2188612" cy="400110"/>
          </a:xfrm>
          <a:prstGeom prst="rect">
            <a:avLst/>
          </a:prstGeom>
          <a:noFill/>
        </p:spPr>
        <p:txBody>
          <a:bodyPr wrap="none" rtlCol="0">
            <a:spAutoFit/>
          </a:bodyPr>
          <a:lstStyle/>
          <a:p>
            <a:r>
              <a:rPr lang="en-US" sz="2000" b="1" dirty="0" smtClean="0">
                <a:solidFill>
                  <a:srgbClr val="FFFF00"/>
                </a:solidFill>
              </a:rPr>
              <a:t>Table of Content</a:t>
            </a:r>
            <a:endParaRPr lang="en-US" sz="2000" b="1" dirty="0">
              <a:solidFill>
                <a:srgbClr val="FFFF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 1.38778E-17 L 1 -0.00625 " pathEditMode="relative" rAng="0" ptsTypes="AA">
                                      <p:cBhvr>
                                        <p:cTn id="6" dur="2000" fill="hold"/>
                                        <p:tgtEl>
                                          <p:spTgt spid="6"/>
                                        </p:tgtEl>
                                        <p:attrNameLst>
                                          <p:attrName>ppt_x</p:attrName>
                                          <p:attrName>ppt_y</p:attrName>
                                        </p:attrNameLst>
                                      </p:cBhvr>
                                      <p:rCtr x="500"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1371600"/>
            <a:ext cx="8991600" cy="1200329"/>
          </a:xfrm>
          <a:prstGeom prst="rect">
            <a:avLst/>
          </a:prstGeom>
          <a:noFill/>
        </p:spPr>
        <p:txBody>
          <a:bodyPr wrap="square" rtlCol="0">
            <a:spAutoFit/>
          </a:bodyPr>
          <a:lstStyle/>
          <a:p>
            <a:r>
              <a:rPr lang="en-US" b="1" u="sng" dirty="0" smtClean="0">
                <a:solidFill>
                  <a:schemeClr val="bg1"/>
                </a:solidFill>
              </a:rPr>
              <a:t>System for Cross-Domain Identity Management (SCIM) </a:t>
            </a:r>
            <a:r>
              <a:rPr lang="en-US" b="1" dirty="0" smtClean="0">
                <a:solidFill>
                  <a:schemeClr val="bg1"/>
                </a:solidFill>
              </a:rPr>
              <a:t>- </a:t>
            </a:r>
            <a:r>
              <a:rPr lang="en-US" dirty="0" smtClean="0">
                <a:solidFill>
                  <a:schemeClr val="bg1"/>
                </a:solidFill>
              </a:rPr>
              <a:t>is a standard that defines schema and protocol for identity management.</a:t>
            </a:r>
            <a:r>
              <a:rPr lang="en-US" b="1" dirty="0" smtClean="0">
                <a:solidFill>
                  <a:schemeClr val="bg1"/>
                </a:solidFill>
              </a:rPr>
              <a:t> </a:t>
            </a:r>
            <a:r>
              <a:rPr lang="en-US" dirty="0" smtClean="0">
                <a:solidFill>
                  <a:schemeClr val="bg1"/>
                </a:solidFill>
              </a:rPr>
              <a:t>The SCIM makes it more  convenient for users to move in and out of the Cloud. It emphasis simplicity for  development and integration in existing authentication, authorization, and privacy models.</a:t>
            </a:r>
          </a:p>
        </p:txBody>
      </p:sp>
      <p:grpSp>
        <p:nvGrpSpPr>
          <p:cNvPr id="2" name="Group 6"/>
          <p:cNvGrpSpPr/>
          <p:nvPr/>
        </p:nvGrpSpPr>
        <p:grpSpPr>
          <a:xfrm>
            <a:off x="76200" y="533400"/>
            <a:ext cx="8763000" cy="533400"/>
            <a:chOff x="731482" y="609776"/>
            <a:chExt cx="6884398" cy="533400"/>
          </a:xfrm>
        </p:grpSpPr>
        <p:sp>
          <p:nvSpPr>
            <p:cNvPr id="11" name="Rounded Rectangle 10"/>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796429" y="671358"/>
              <a:ext cx="6819451"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Identity as a Service </a:t>
              </a:r>
              <a:r>
                <a:rPr lang="en-US" sz="2800" b="1" dirty="0" smtClean="0">
                  <a:solidFill>
                    <a:srgbClr val="FFFF00"/>
                  </a:solidFill>
                </a:rPr>
                <a:t>(IDaaS) </a:t>
              </a:r>
              <a:r>
                <a:rPr lang="en-US" sz="1600" b="1" dirty="0" smtClean="0">
                  <a:solidFill>
                    <a:srgbClr val="FFFF00"/>
                  </a:solidFill>
                </a:rPr>
                <a:t>past/future encryption and access standards</a:t>
              </a:r>
              <a:endParaRPr lang="en-US" sz="2800" kern="1200" dirty="0"/>
            </a:p>
          </p:txBody>
        </p:sp>
      </p:grpSp>
      <p:pic>
        <p:nvPicPr>
          <p:cNvPr id="6" name="Picture 5" descr="SCIM Master.jpg"/>
          <p:cNvPicPr>
            <a:picLocks noChangeAspect="1"/>
          </p:cNvPicPr>
          <p:nvPr/>
        </p:nvPicPr>
        <p:blipFill>
          <a:blip r:embed="rId3" cstate="print"/>
          <a:stretch>
            <a:fillRect/>
          </a:stretch>
        </p:blipFill>
        <p:spPr>
          <a:xfrm>
            <a:off x="228600" y="2816411"/>
            <a:ext cx="5181600" cy="3410760"/>
          </a:xfrm>
          <a:prstGeom prst="rect">
            <a:avLst/>
          </a:prstGeom>
        </p:spPr>
      </p:pic>
      <p:sp>
        <p:nvSpPr>
          <p:cNvPr id="7" name="TextBox 6"/>
          <p:cNvSpPr txBox="1"/>
          <p:nvPr/>
        </p:nvSpPr>
        <p:spPr>
          <a:xfrm>
            <a:off x="152400" y="6321623"/>
            <a:ext cx="840295" cy="307777"/>
          </a:xfrm>
          <a:prstGeom prst="rect">
            <a:avLst/>
          </a:prstGeom>
          <a:noFill/>
        </p:spPr>
        <p:txBody>
          <a:bodyPr wrap="none" rtlCol="0">
            <a:spAutoFit/>
          </a:bodyPr>
          <a:lstStyle/>
          <a:p>
            <a:r>
              <a:rPr lang="en-US" sz="1400" dirty="0" smtClean="0">
                <a:solidFill>
                  <a:schemeClr val="bg1"/>
                </a:solidFill>
              </a:rPr>
              <a:t>Figure 8</a:t>
            </a:r>
            <a:endParaRPr lang="en-US" sz="1400" dirty="0">
              <a:solidFill>
                <a:schemeClr val="bg1"/>
              </a:solidFill>
            </a:endParaRPr>
          </a:p>
        </p:txBody>
      </p:sp>
      <p:sp>
        <p:nvSpPr>
          <p:cNvPr id="9" name="TextBox 8"/>
          <p:cNvSpPr txBox="1"/>
          <p:nvPr/>
        </p:nvSpPr>
        <p:spPr>
          <a:xfrm>
            <a:off x="5443538" y="2819400"/>
            <a:ext cx="3762633" cy="3139321"/>
          </a:xfrm>
          <a:prstGeom prst="rect">
            <a:avLst/>
          </a:prstGeom>
          <a:noFill/>
        </p:spPr>
        <p:txBody>
          <a:bodyPr wrap="none" rtlCol="0">
            <a:spAutoFit/>
          </a:bodyPr>
          <a:lstStyle/>
          <a:p>
            <a:r>
              <a:rPr lang="en-US" b="1" dirty="0" smtClean="0">
                <a:solidFill>
                  <a:schemeClr val="bg1"/>
                </a:solidFill>
              </a:rPr>
              <a:t>SCIM Components:</a:t>
            </a:r>
          </a:p>
          <a:p>
            <a:endParaRPr lang="en-US" dirty="0" smtClean="0">
              <a:solidFill>
                <a:schemeClr val="bg1"/>
              </a:solidFill>
            </a:endParaRPr>
          </a:p>
          <a:p>
            <a:pPr marL="342900" indent="-342900">
              <a:buAutoNum type="arabicParenR"/>
            </a:pPr>
            <a:r>
              <a:rPr lang="en-US" dirty="0" smtClean="0">
                <a:solidFill>
                  <a:schemeClr val="bg1"/>
                </a:solidFill>
              </a:rPr>
              <a:t>Core Schema model provides </a:t>
            </a:r>
          </a:p>
          <a:p>
            <a:pPr marL="342900" indent="-342900"/>
            <a:r>
              <a:rPr lang="en-US" dirty="0" smtClean="0">
                <a:solidFill>
                  <a:schemeClr val="bg1"/>
                </a:solidFill>
              </a:rPr>
              <a:t>users and groups context of </a:t>
            </a:r>
          </a:p>
          <a:p>
            <a:pPr marL="342900" indent="-342900"/>
            <a:r>
              <a:rPr lang="en-US" dirty="0" smtClean="0">
                <a:solidFill>
                  <a:schemeClr val="bg1"/>
                </a:solidFill>
              </a:rPr>
              <a:t>cloud Apps. Using JSON and XML.</a:t>
            </a:r>
          </a:p>
          <a:p>
            <a:pPr marL="342900" indent="-342900"/>
            <a:endParaRPr lang="en-US" dirty="0" smtClean="0">
              <a:solidFill>
                <a:schemeClr val="bg1"/>
              </a:solidFill>
            </a:endParaRPr>
          </a:p>
          <a:p>
            <a:r>
              <a:rPr lang="en-US" dirty="0" smtClean="0">
                <a:solidFill>
                  <a:schemeClr val="bg1"/>
                </a:solidFill>
              </a:rPr>
              <a:t>2) Defines a REST API for </a:t>
            </a:r>
          </a:p>
          <a:p>
            <a:r>
              <a:rPr lang="en-US" dirty="0" smtClean="0">
                <a:solidFill>
                  <a:schemeClr val="bg1"/>
                </a:solidFill>
              </a:rPr>
              <a:t>Exchanging Users and resources.</a:t>
            </a:r>
          </a:p>
          <a:p>
            <a:endParaRPr lang="en-US" dirty="0" smtClean="0">
              <a:solidFill>
                <a:schemeClr val="bg1"/>
              </a:solidFill>
            </a:endParaRPr>
          </a:p>
          <a:p>
            <a:r>
              <a:rPr lang="en-US" dirty="0" smtClean="0">
                <a:solidFill>
                  <a:schemeClr val="bg1"/>
                </a:solidFill>
              </a:rPr>
              <a:t>3) Binding SAML to protocols </a:t>
            </a:r>
          </a:p>
          <a:p>
            <a:r>
              <a:rPr lang="en-US" dirty="0" smtClean="0">
                <a:solidFill>
                  <a:schemeClr val="bg1"/>
                </a:solidFill>
              </a:rPr>
              <a:t>other then the SCIM REST API. </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1143000"/>
            <a:ext cx="8382000" cy="5355312"/>
          </a:xfrm>
          <a:prstGeom prst="rect">
            <a:avLst/>
          </a:prstGeom>
          <a:noFill/>
        </p:spPr>
        <p:txBody>
          <a:bodyPr wrap="square" rtlCol="0">
            <a:spAutoFit/>
          </a:bodyPr>
          <a:lstStyle/>
          <a:p>
            <a:pPr lvl="0"/>
            <a:r>
              <a:rPr lang="en-US" b="1" u="sng" dirty="0" smtClean="0">
                <a:solidFill>
                  <a:schemeClr val="bg1"/>
                </a:solidFill>
              </a:rPr>
              <a:t>Semantic Web Rule Language (SWRL) </a:t>
            </a:r>
            <a:r>
              <a:rPr lang="en-US" b="1" dirty="0" smtClean="0">
                <a:solidFill>
                  <a:schemeClr val="bg1"/>
                </a:solidFill>
              </a:rPr>
              <a:t>- </a:t>
            </a:r>
            <a:r>
              <a:rPr lang="en-US" dirty="0" smtClean="0">
                <a:solidFill>
                  <a:schemeClr val="bg1"/>
                </a:solidFill>
              </a:rPr>
              <a:t>is a language used for in Semantic Web because it can express logic. Its a form of xml/text based Markup Language based on OWL in which all the rules are express in terms of OWL concepts; Classes, Properties, Events, and Literals)</a:t>
            </a:r>
          </a:p>
          <a:p>
            <a:pPr lvl="0"/>
            <a:endParaRPr lang="en-US" b="1" dirty="0" smtClean="0">
              <a:solidFill>
                <a:schemeClr val="bg1"/>
              </a:solidFill>
            </a:endParaRPr>
          </a:p>
          <a:p>
            <a:pPr lvl="0"/>
            <a:r>
              <a:rPr lang="en-US" b="1" u="sng" dirty="0" smtClean="0">
                <a:solidFill>
                  <a:schemeClr val="bg1"/>
                </a:solidFill>
              </a:rPr>
              <a:t>Service Provisioning Markup Language (SPML) </a:t>
            </a:r>
            <a:r>
              <a:rPr lang="en-US" b="1" dirty="0" smtClean="0">
                <a:solidFill>
                  <a:schemeClr val="bg1"/>
                </a:solidFill>
              </a:rPr>
              <a:t>- </a:t>
            </a:r>
            <a:r>
              <a:rPr lang="en-US" dirty="0" smtClean="0">
                <a:solidFill>
                  <a:schemeClr val="bg1"/>
                </a:solidFill>
              </a:rPr>
              <a:t>is an XML based language for exchanging user information between cooperating organizations and businesses. It is being developed by Advancing Open Standards for the Information Society (OASIS), and allows you to securely create user interfaces for Web Services, generating requests from applications and across platforms within enterprise environments.</a:t>
            </a:r>
          </a:p>
          <a:p>
            <a:endParaRPr lang="en-US" b="1" dirty="0" smtClean="0">
              <a:solidFill>
                <a:schemeClr val="bg1"/>
              </a:solidFill>
            </a:endParaRPr>
          </a:p>
          <a:p>
            <a:r>
              <a:rPr lang="en-US" b="1" u="sng" dirty="0" smtClean="0">
                <a:solidFill>
                  <a:schemeClr val="bg1"/>
                </a:solidFill>
              </a:rPr>
              <a:t>Security Assertion Markup Language (SAML) </a:t>
            </a:r>
            <a:r>
              <a:rPr lang="en-US" b="1" dirty="0" smtClean="0">
                <a:solidFill>
                  <a:schemeClr val="bg1"/>
                </a:solidFill>
              </a:rPr>
              <a:t>- </a:t>
            </a:r>
            <a:r>
              <a:rPr lang="en-US" dirty="0" smtClean="0">
                <a:solidFill>
                  <a:schemeClr val="bg1"/>
                </a:solidFill>
              </a:rPr>
              <a:t>SAML is an open standard XML based language used for exchanging authentication and authorization data between an identity provider and a service provider. SAML addresses the need for web browser single sign-on (SSO).  SAML provides three types of statements during deployment: Authentication, Attribute and Authorization decision statements. The expressiveness of authorization decision statements in SAML is limited so for more advanced use cases many recommend using XACML.</a:t>
            </a:r>
          </a:p>
        </p:txBody>
      </p:sp>
      <p:grpSp>
        <p:nvGrpSpPr>
          <p:cNvPr id="6" name="Group 6"/>
          <p:cNvGrpSpPr/>
          <p:nvPr/>
        </p:nvGrpSpPr>
        <p:grpSpPr>
          <a:xfrm>
            <a:off x="76200" y="381000"/>
            <a:ext cx="87630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796429" y="671358"/>
              <a:ext cx="6819451"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Identity as a Service </a:t>
              </a:r>
              <a:r>
                <a:rPr lang="en-US" sz="2800" b="1" dirty="0" smtClean="0">
                  <a:solidFill>
                    <a:srgbClr val="FFFF00"/>
                  </a:solidFill>
                </a:rPr>
                <a:t>(IDaaS) </a:t>
              </a:r>
              <a:r>
                <a:rPr lang="en-US" sz="1600" b="1" dirty="0" smtClean="0">
                  <a:solidFill>
                    <a:srgbClr val="FFFF00"/>
                  </a:solidFill>
                </a:rPr>
                <a:t>past/future encryption and access standards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524000"/>
            <a:ext cx="8789586" cy="4493538"/>
          </a:xfrm>
          <a:prstGeom prst="rect">
            <a:avLst/>
          </a:prstGeom>
          <a:noFill/>
        </p:spPr>
        <p:txBody>
          <a:bodyPr wrap="none" rtlCol="0">
            <a:spAutoFit/>
          </a:bodyPr>
          <a:lstStyle/>
          <a:p>
            <a:r>
              <a:rPr lang="en-US" b="1" u="sng" dirty="0" smtClean="0">
                <a:solidFill>
                  <a:schemeClr val="bg1"/>
                </a:solidFill>
              </a:rPr>
              <a:t>eXtensible Access Control Markup Language (XACML) </a:t>
            </a:r>
            <a:r>
              <a:rPr lang="en-US" b="1" dirty="0" smtClean="0">
                <a:solidFill>
                  <a:schemeClr val="bg1"/>
                </a:solidFill>
              </a:rPr>
              <a:t>- </a:t>
            </a:r>
            <a:r>
              <a:rPr lang="en-US" dirty="0" smtClean="0">
                <a:solidFill>
                  <a:schemeClr val="bg1"/>
                </a:solidFill>
              </a:rPr>
              <a:t>XACML is also an </a:t>
            </a:r>
          </a:p>
          <a:p>
            <a:r>
              <a:rPr lang="en-US" dirty="0" smtClean="0">
                <a:solidFill>
                  <a:schemeClr val="bg1"/>
                </a:solidFill>
              </a:rPr>
              <a:t>open standard XML based language design to express security policies and access </a:t>
            </a:r>
          </a:p>
          <a:p>
            <a:r>
              <a:rPr lang="en-US" dirty="0" smtClean="0">
                <a:solidFill>
                  <a:schemeClr val="bg1"/>
                </a:solidFill>
              </a:rPr>
              <a:t>rights. This protocol  is widely deployed adding to its Interoperability with other </a:t>
            </a:r>
          </a:p>
          <a:p>
            <a:r>
              <a:rPr lang="en-US" dirty="0" smtClean="0">
                <a:solidFill>
                  <a:schemeClr val="bg1"/>
                </a:solidFill>
              </a:rPr>
              <a:t>applications using the same standard language. Its also more generic and easier </a:t>
            </a:r>
          </a:p>
          <a:p>
            <a:r>
              <a:rPr lang="en-US" dirty="0" smtClean="0">
                <a:solidFill>
                  <a:schemeClr val="bg1"/>
                </a:solidFill>
              </a:rPr>
              <a:t>for many environments to implement and utilize across platforms. This meaning </a:t>
            </a:r>
          </a:p>
          <a:p>
            <a:r>
              <a:rPr lang="en-US" dirty="0" smtClean="0">
                <a:solidFill>
                  <a:schemeClr val="bg1"/>
                </a:solidFill>
              </a:rPr>
              <a:t>a policy written on one group can manage sub-pieces of policies relating to other </a:t>
            </a:r>
          </a:p>
          <a:p>
            <a:r>
              <a:rPr lang="en-US" dirty="0" smtClean="0">
                <a:solidFill>
                  <a:schemeClr val="bg1"/>
                </a:solidFill>
              </a:rPr>
              <a:t>Group policies; because XACML knows how to correctly combine the results into a </a:t>
            </a:r>
          </a:p>
          <a:p>
            <a:r>
              <a:rPr lang="en-US" dirty="0" smtClean="0">
                <a:solidFill>
                  <a:schemeClr val="bg1"/>
                </a:solidFill>
              </a:rPr>
              <a:t>single policy decision making engine making it a very flexible language. </a:t>
            </a:r>
          </a:p>
          <a:p>
            <a:endParaRPr lang="en-US" sz="1600" b="1" dirty="0" smtClean="0">
              <a:solidFill>
                <a:schemeClr val="bg1"/>
              </a:solidFill>
            </a:endParaRPr>
          </a:p>
          <a:p>
            <a:r>
              <a:rPr lang="en-US" sz="1600" b="1" u="sng" dirty="0" smtClean="0">
                <a:solidFill>
                  <a:schemeClr val="bg1"/>
                </a:solidFill>
              </a:rPr>
              <a:t>X.812 Standard </a:t>
            </a:r>
            <a:r>
              <a:rPr lang="en-US" sz="1600" b="1" dirty="0" smtClean="0">
                <a:solidFill>
                  <a:schemeClr val="bg1"/>
                </a:solidFill>
              </a:rPr>
              <a:t>- </a:t>
            </a:r>
            <a:r>
              <a:rPr lang="en-US" dirty="0" smtClean="0">
                <a:solidFill>
                  <a:schemeClr val="bg1"/>
                </a:solidFill>
              </a:rPr>
              <a:t>This Access Control Framework is a model for All types of Access </a:t>
            </a:r>
          </a:p>
          <a:p>
            <a:r>
              <a:rPr lang="en-US" dirty="0" smtClean="0">
                <a:solidFill>
                  <a:schemeClr val="bg1"/>
                </a:solidFill>
              </a:rPr>
              <a:t>Controls built on an Open System architecture. It outlines authentication and Audit </a:t>
            </a:r>
          </a:p>
          <a:p>
            <a:r>
              <a:rPr lang="en-US" dirty="0" smtClean="0">
                <a:solidFill>
                  <a:schemeClr val="bg1"/>
                </a:solidFill>
              </a:rPr>
              <a:t>structures, as well as management requirements. If you want to learn more follow </a:t>
            </a:r>
          </a:p>
          <a:p>
            <a:r>
              <a:rPr lang="en-US" dirty="0" smtClean="0">
                <a:solidFill>
                  <a:schemeClr val="bg1"/>
                </a:solidFill>
              </a:rPr>
              <a:t>the link because its a very important standards one should follow when using IDaaS.</a:t>
            </a:r>
          </a:p>
          <a:p>
            <a:endParaRPr lang="en-US" dirty="0" smtClean="0">
              <a:solidFill>
                <a:schemeClr val="bg1"/>
              </a:solidFill>
            </a:endParaRPr>
          </a:p>
          <a:p>
            <a:pPr lvl="0"/>
            <a:r>
              <a:rPr lang="en-US" b="1" dirty="0" smtClean="0">
                <a:solidFill>
                  <a:srgbClr val="FFFF00"/>
                </a:solidFill>
              </a:rPr>
              <a:t>https://www.itu.int/rec/T-REC-X.812-199511-I/en</a:t>
            </a:r>
          </a:p>
          <a:p>
            <a:endParaRPr lang="en-US" dirty="0"/>
          </a:p>
        </p:txBody>
      </p:sp>
      <p:grpSp>
        <p:nvGrpSpPr>
          <p:cNvPr id="7" name="Group 6"/>
          <p:cNvGrpSpPr/>
          <p:nvPr/>
        </p:nvGrpSpPr>
        <p:grpSpPr>
          <a:xfrm>
            <a:off x="76200" y="533400"/>
            <a:ext cx="8763000" cy="533400"/>
            <a:chOff x="731482" y="609776"/>
            <a:chExt cx="6884398" cy="533400"/>
          </a:xfrm>
        </p:grpSpPr>
        <p:sp>
          <p:nvSpPr>
            <p:cNvPr id="10" name="Rounded Rectangle 9"/>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796429" y="671358"/>
              <a:ext cx="6819451"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Identity as a Service </a:t>
              </a:r>
              <a:r>
                <a:rPr lang="en-US" sz="2800" b="1" dirty="0" smtClean="0">
                  <a:solidFill>
                    <a:srgbClr val="FFFF00"/>
                  </a:solidFill>
                </a:rPr>
                <a:t>(IDaaS) </a:t>
              </a:r>
              <a:r>
                <a:rPr lang="en-US" sz="1600" b="1" dirty="0" smtClean="0">
                  <a:solidFill>
                    <a:srgbClr val="FFFF00"/>
                  </a:solidFill>
                </a:rPr>
                <a:t>past/future encryption and access standards</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IST Cloud Security Architecture.jpg"/>
          <p:cNvPicPr>
            <a:picLocks noChangeAspect="1"/>
          </p:cNvPicPr>
          <p:nvPr/>
        </p:nvPicPr>
        <p:blipFill>
          <a:blip r:embed="rId3" cstate="print"/>
          <a:stretch>
            <a:fillRect/>
          </a:stretch>
        </p:blipFill>
        <p:spPr>
          <a:xfrm>
            <a:off x="0" y="0"/>
            <a:ext cx="9144000" cy="6806366"/>
          </a:xfrm>
          <a:prstGeom prst="rect">
            <a:avLst/>
          </a:prstGeom>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body" sz="half" idx="1"/>
          </p:nvPr>
        </p:nvSpPr>
        <p:spPr>
          <a:xfrm>
            <a:off x="152400" y="1524000"/>
            <a:ext cx="8839200" cy="5105400"/>
          </a:xfrm>
        </p:spPr>
        <p:txBody>
          <a:bodyPr/>
          <a:lstStyle/>
          <a:p>
            <a:pPr lvl="0" eaLnBrk="1" hangingPunct="1"/>
            <a:r>
              <a:rPr lang="en-US" sz="1800" b="1" u="sng" dirty="0" smtClean="0">
                <a:solidFill>
                  <a:schemeClr val="bg1"/>
                </a:solidFill>
                <a:latin typeface="Arial" pitchFamily="34" charset="0"/>
                <a:cs typeface="Arial" pitchFamily="34" charset="0"/>
              </a:rPr>
              <a:t>Identity Protection </a:t>
            </a:r>
            <a:r>
              <a:rPr lang="en-US" sz="1800" b="1" dirty="0" smtClean="0">
                <a:solidFill>
                  <a:schemeClr val="bg1"/>
                </a:solidFill>
                <a:latin typeface="Arial" pitchFamily="34" charset="0"/>
                <a:cs typeface="Arial" pitchFamily="34" charset="0"/>
              </a:rPr>
              <a:t>- </a:t>
            </a:r>
            <a:r>
              <a:rPr lang="en-US" sz="1800" dirty="0" smtClean="0">
                <a:solidFill>
                  <a:schemeClr val="bg1"/>
                </a:solidFill>
                <a:latin typeface="Arial" pitchFamily="34" charset="0"/>
                <a:cs typeface="Arial" pitchFamily="34" charset="0"/>
              </a:rPr>
              <a:t>The user is the weakest link in the security structure. If you enable the process of logging into the cloud network as transparent as possible, yet providing strong encryptions and access controls. The user will be able to use their devices from anywhere at any time with little effort, and in return they will not resort to trying to circumvent the process.</a:t>
            </a:r>
          </a:p>
          <a:p>
            <a:pPr lvl="0" eaLnBrk="1" hangingPunct="1"/>
            <a:endParaRPr lang="en-US" sz="700" dirty="0" smtClean="0">
              <a:solidFill>
                <a:schemeClr val="bg1"/>
              </a:solidFill>
              <a:latin typeface="Arial" pitchFamily="34" charset="0"/>
              <a:cs typeface="Arial" pitchFamily="34" charset="0"/>
            </a:endParaRPr>
          </a:p>
          <a:p>
            <a:pPr lvl="0" eaLnBrk="1" hangingPunct="1"/>
            <a:r>
              <a:rPr lang="en-US" sz="1800" b="1" u="sng" dirty="0" smtClean="0">
                <a:solidFill>
                  <a:schemeClr val="bg1"/>
                </a:solidFill>
                <a:latin typeface="Arial" pitchFamily="34" charset="0"/>
                <a:cs typeface="Arial" pitchFamily="34" charset="0"/>
              </a:rPr>
              <a:t>Data Protection </a:t>
            </a:r>
            <a:r>
              <a:rPr lang="en-US" sz="1800" b="1" dirty="0" smtClean="0">
                <a:solidFill>
                  <a:schemeClr val="bg1"/>
                </a:solidFill>
                <a:latin typeface="Arial" pitchFamily="34" charset="0"/>
                <a:cs typeface="Arial" pitchFamily="34" charset="0"/>
              </a:rPr>
              <a:t>- </a:t>
            </a:r>
            <a:r>
              <a:rPr lang="en-US" sz="1800" dirty="0" smtClean="0">
                <a:solidFill>
                  <a:schemeClr val="bg1"/>
                </a:solidFill>
                <a:latin typeface="Arial" pitchFamily="34" charset="0"/>
                <a:cs typeface="Arial" pitchFamily="34" charset="0"/>
              </a:rPr>
              <a:t>Identity protection is one thing, but Data protection is everything. The cloud network has to have a comprehensive protection plan in place to discover, monitor and safeguard the Data as it goes across multiple environments. A Data protection solution should support granular content-aware policies that are easy to follow with detailed security protocols on how data should be stored and handled</a:t>
            </a:r>
            <a:r>
              <a:rPr lang="en-US" sz="2000" dirty="0" smtClean="0">
                <a:latin typeface="Arial" pitchFamily="34" charset="0"/>
                <a:cs typeface="Arial" pitchFamily="34" charset="0"/>
              </a:rPr>
              <a:t>. </a:t>
            </a:r>
          </a:p>
          <a:p>
            <a:pPr eaLnBrk="1" hangingPunct="1"/>
            <a:endParaRPr lang="en-US" sz="700" b="1" u="sng" dirty="0" smtClean="0">
              <a:solidFill>
                <a:schemeClr val="bg1"/>
              </a:solidFill>
              <a:latin typeface="Arial" pitchFamily="34" charset="0"/>
              <a:cs typeface="Arial" pitchFamily="34" charset="0"/>
            </a:endParaRPr>
          </a:p>
          <a:p>
            <a:pPr eaLnBrk="1" hangingPunct="1"/>
            <a:r>
              <a:rPr lang="en-US" sz="1800" b="1" u="sng" dirty="0" smtClean="0">
                <a:solidFill>
                  <a:schemeClr val="bg1"/>
                </a:solidFill>
                <a:latin typeface="Arial" pitchFamily="34" charset="0"/>
                <a:cs typeface="Arial" pitchFamily="34" charset="0"/>
              </a:rPr>
              <a:t>Tracking Engines </a:t>
            </a:r>
            <a:r>
              <a:rPr lang="en-US" sz="1800" b="1" dirty="0" smtClean="0">
                <a:solidFill>
                  <a:schemeClr val="bg1"/>
                </a:solidFill>
                <a:latin typeface="Arial" pitchFamily="34" charset="0"/>
                <a:cs typeface="Arial" pitchFamily="34" charset="0"/>
              </a:rPr>
              <a:t>– </a:t>
            </a:r>
            <a:r>
              <a:rPr lang="en-US" sz="1800" dirty="0" smtClean="0">
                <a:solidFill>
                  <a:schemeClr val="bg1"/>
                </a:solidFill>
                <a:latin typeface="Arial" pitchFamily="34" charset="0"/>
                <a:cs typeface="Arial" pitchFamily="34" charset="0"/>
              </a:rPr>
              <a:t>There are many types of computer management engines or correlation methods one can use to identity and alert administrators to problems. The more real-time the system is the better you will be able to react and remediate the damage because - </a:t>
            </a:r>
            <a:r>
              <a:rPr lang="en-US" sz="1800" b="1" u="sng" dirty="0" smtClean="0">
                <a:solidFill>
                  <a:srgbClr val="FFFF00"/>
                </a:solidFill>
                <a:latin typeface="Arial" pitchFamily="34" charset="0"/>
                <a:cs typeface="Arial" pitchFamily="34" charset="0"/>
              </a:rPr>
              <a:t>YOU WILL BE HACKED.!</a:t>
            </a:r>
            <a:r>
              <a:rPr lang="en-US" sz="1800" b="1" dirty="0" smtClean="0">
                <a:solidFill>
                  <a:srgbClr val="FFFF00"/>
                </a:solidFill>
                <a:latin typeface="Arial" pitchFamily="34" charset="0"/>
                <a:cs typeface="Arial" pitchFamily="34" charset="0"/>
              </a:rPr>
              <a:t> </a:t>
            </a:r>
            <a:r>
              <a:rPr lang="en-US" sz="1800" dirty="0" smtClean="0">
                <a:solidFill>
                  <a:schemeClr val="bg1"/>
                </a:solidFill>
                <a:latin typeface="Arial" pitchFamily="34" charset="0"/>
                <a:cs typeface="Arial" pitchFamily="34" charset="0"/>
              </a:rPr>
              <a:t>It’s just a question as to what degree and how quickly you can recover to stop it from happening again.</a:t>
            </a:r>
          </a:p>
          <a:p>
            <a:pPr lvl="0" eaLnBrk="1" hangingPunct="1"/>
            <a:endParaRPr lang="en-US" sz="2000" dirty="0" smtClean="0"/>
          </a:p>
          <a:p>
            <a:pPr eaLnBrk="1" hangingPunct="1"/>
            <a:endParaRPr lang="en-US" sz="2000" dirty="0" smtClean="0">
              <a:solidFill>
                <a:schemeClr val="bg1"/>
              </a:solidFill>
              <a:latin typeface="Arial" charset="0"/>
              <a:cs typeface="Arial" charset="0"/>
            </a:endParaRPr>
          </a:p>
          <a:p>
            <a:pPr eaLnBrk="1" hangingPunct="1"/>
            <a:endParaRPr lang="en-US" sz="2000" dirty="0" smtClean="0">
              <a:solidFill>
                <a:schemeClr val="bg1"/>
              </a:solidFill>
              <a:latin typeface="Arial" charset="0"/>
              <a:cs typeface="Arial" charset="0"/>
            </a:endParaRPr>
          </a:p>
        </p:txBody>
      </p:sp>
      <p:grpSp>
        <p:nvGrpSpPr>
          <p:cNvPr id="6" name="Group 5"/>
          <p:cNvGrpSpPr/>
          <p:nvPr/>
        </p:nvGrpSpPr>
        <p:grpSpPr>
          <a:xfrm>
            <a:off x="304800" y="762000"/>
            <a:ext cx="41148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Other Issues in Security</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body" sz="half" idx="1"/>
          </p:nvPr>
        </p:nvSpPr>
        <p:spPr>
          <a:xfrm>
            <a:off x="152400" y="1295400"/>
            <a:ext cx="8839200" cy="5105400"/>
          </a:xfrm>
        </p:spPr>
        <p:txBody>
          <a:bodyPr/>
          <a:lstStyle/>
          <a:p>
            <a:pPr eaLnBrk="1" hangingPunct="1"/>
            <a:r>
              <a:rPr lang="en-US" sz="1800" b="1" u="sng" dirty="0" smtClean="0">
                <a:solidFill>
                  <a:schemeClr val="bg1"/>
                </a:solidFill>
                <a:latin typeface="Arial" pitchFamily="34" charset="0"/>
                <a:cs typeface="Arial" pitchFamily="34" charset="0"/>
              </a:rPr>
              <a:t>Audit Logging and Tracking </a:t>
            </a:r>
            <a:r>
              <a:rPr lang="en-US" sz="1800" b="1" dirty="0" smtClean="0">
                <a:solidFill>
                  <a:schemeClr val="bg1"/>
                </a:solidFill>
                <a:latin typeface="Arial" pitchFamily="34" charset="0"/>
                <a:cs typeface="Arial" pitchFamily="34" charset="0"/>
              </a:rPr>
              <a:t>– </a:t>
            </a:r>
            <a:r>
              <a:rPr lang="en-US" sz="1800" dirty="0" smtClean="0">
                <a:solidFill>
                  <a:schemeClr val="bg1"/>
                </a:solidFill>
                <a:latin typeface="Arial" pitchFamily="34" charset="0"/>
                <a:cs typeface="Arial" pitchFamily="34" charset="0"/>
              </a:rPr>
              <a:t>Logging is your first line of defense. It will help in spotting malware, escalated privileges and other behaviors your SIEM or other IDS/IPS systems might not catch.</a:t>
            </a:r>
          </a:p>
          <a:p>
            <a:pPr eaLnBrk="1" hangingPunct="1"/>
            <a:endParaRPr lang="en-US" sz="900" dirty="0" smtClean="0">
              <a:solidFill>
                <a:schemeClr val="bg1"/>
              </a:solidFill>
              <a:latin typeface="Arial" pitchFamily="34" charset="0"/>
              <a:cs typeface="Arial" pitchFamily="34" charset="0"/>
            </a:endParaRPr>
          </a:p>
          <a:p>
            <a:pPr lvl="0" eaLnBrk="1" hangingPunct="1"/>
            <a:r>
              <a:rPr lang="en-US" sz="1800" dirty="0" smtClean="0">
                <a:solidFill>
                  <a:schemeClr val="bg1"/>
                </a:solidFill>
                <a:latin typeface="Arial" pitchFamily="34" charset="0"/>
                <a:cs typeface="Arial" pitchFamily="34" charset="0"/>
              </a:rPr>
              <a:t>Command line logging will capture details of a hacker and can now even track</a:t>
            </a:r>
          </a:p>
          <a:p>
            <a:pPr lvl="0" eaLnBrk="1" hangingPunct="1">
              <a:buNone/>
            </a:pPr>
            <a:r>
              <a:rPr lang="en-US" sz="1800" dirty="0" smtClean="0">
                <a:solidFill>
                  <a:schemeClr val="bg1"/>
                </a:solidFill>
                <a:latin typeface="Arial" pitchFamily="34" charset="0"/>
                <a:cs typeface="Arial" pitchFamily="34" charset="0"/>
              </a:rPr>
              <a:t>	what is input into the command-line application itself.</a:t>
            </a:r>
          </a:p>
          <a:p>
            <a:pPr lvl="0" eaLnBrk="1" hangingPunct="1"/>
            <a:endParaRPr lang="en-US" sz="900" dirty="0" smtClean="0">
              <a:solidFill>
                <a:schemeClr val="bg1"/>
              </a:solidFill>
              <a:latin typeface="Arial" pitchFamily="34" charset="0"/>
              <a:cs typeface="Arial" pitchFamily="34" charset="0"/>
            </a:endParaRPr>
          </a:p>
          <a:p>
            <a:pPr lvl="0" eaLnBrk="1" hangingPunct="1"/>
            <a:r>
              <a:rPr lang="en-US" sz="1800" dirty="0" smtClean="0">
                <a:solidFill>
                  <a:schemeClr val="bg1"/>
                </a:solidFill>
                <a:latin typeface="Arial" pitchFamily="34" charset="0"/>
                <a:cs typeface="Arial" pitchFamily="34" charset="0"/>
              </a:rPr>
              <a:t>Good logging standards can also help with Compliance and Regulatory requires when it comes to auditing and certifications.</a:t>
            </a:r>
          </a:p>
          <a:p>
            <a:pPr lvl="0" eaLnBrk="1" hangingPunct="1"/>
            <a:endParaRPr lang="en-US" sz="900" dirty="0" smtClean="0">
              <a:solidFill>
                <a:schemeClr val="bg1"/>
              </a:solidFill>
              <a:latin typeface="Arial" pitchFamily="34" charset="0"/>
              <a:cs typeface="Arial" pitchFamily="34" charset="0"/>
            </a:endParaRPr>
          </a:p>
          <a:p>
            <a:pPr lvl="0" eaLnBrk="1" hangingPunct="1"/>
            <a:r>
              <a:rPr lang="en-US" sz="1800" b="1" dirty="0" smtClean="0">
                <a:solidFill>
                  <a:schemeClr val="bg1"/>
                </a:solidFill>
                <a:latin typeface="Arial" pitchFamily="34" charset="0"/>
                <a:cs typeface="Arial" pitchFamily="34" charset="0"/>
              </a:rPr>
              <a:t>Templates for proper setup and Logging of your systems in the cloud.</a:t>
            </a:r>
          </a:p>
          <a:p>
            <a:pPr lvl="0" eaLnBrk="1" hangingPunct="1"/>
            <a:r>
              <a:rPr lang="en-US" sz="1800" dirty="0" smtClean="0">
                <a:solidFill>
                  <a:schemeClr val="bg1"/>
                </a:solidFill>
                <a:latin typeface="Arial" pitchFamily="34" charset="0"/>
                <a:cs typeface="Arial" pitchFamily="34" charset="0"/>
              </a:rPr>
              <a:t> </a:t>
            </a:r>
            <a:r>
              <a:rPr lang="en-US" sz="1800" b="1" u="sng" dirty="0" smtClean="0">
                <a:solidFill>
                  <a:srgbClr val="FFFF00"/>
                </a:solidFill>
                <a:latin typeface="Arial" pitchFamily="34" charset="0"/>
                <a:cs typeface="Arial" pitchFamily="34" charset="0"/>
              </a:rPr>
              <a:t>“Windows Splunk Logging Cheat Sheet”</a:t>
            </a:r>
            <a:r>
              <a:rPr lang="en-US" sz="1800" dirty="0" smtClean="0">
                <a:solidFill>
                  <a:srgbClr val="FFFF00"/>
                </a:solidFill>
                <a:latin typeface="Arial" pitchFamily="34" charset="0"/>
                <a:cs typeface="Arial" pitchFamily="34" charset="0"/>
              </a:rPr>
              <a:t> </a:t>
            </a:r>
            <a:r>
              <a:rPr lang="en-US" sz="1800" dirty="0" smtClean="0">
                <a:solidFill>
                  <a:schemeClr val="bg1"/>
                </a:solidFill>
                <a:latin typeface="Arial" pitchFamily="34" charset="0"/>
                <a:cs typeface="Arial" pitchFamily="34" charset="0"/>
              </a:rPr>
              <a:t> </a:t>
            </a:r>
          </a:p>
          <a:p>
            <a:pPr lvl="0" eaLnBrk="1" hangingPunct="1"/>
            <a:r>
              <a:rPr lang="en-US" sz="1800" dirty="0" smtClean="0">
                <a:solidFill>
                  <a:schemeClr val="bg1"/>
                </a:solidFill>
                <a:latin typeface="Arial" pitchFamily="34" charset="0"/>
                <a:cs typeface="Arial" pitchFamily="34" charset="0"/>
              </a:rPr>
              <a:t>NIST </a:t>
            </a:r>
            <a:r>
              <a:rPr lang="en-US" sz="1800" dirty="0" smtClean="0">
                <a:solidFill>
                  <a:schemeClr val="bg1"/>
                </a:solidFill>
                <a:latin typeface="Arial" pitchFamily="34" charset="0"/>
                <a:cs typeface="Arial" pitchFamily="34" charset="0"/>
              </a:rPr>
              <a:t>guidelines:</a:t>
            </a:r>
          </a:p>
          <a:p>
            <a:pPr lvl="0" eaLnBrk="1" hangingPunct="1"/>
            <a:r>
              <a:rPr lang="en-US" sz="1800" b="1" u="sng" dirty="0" smtClean="0">
                <a:solidFill>
                  <a:srgbClr val="FFFF00"/>
                </a:solidFill>
                <a:latin typeface="Arial" pitchFamily="34" charset="0"/>
                <a:cs typeface="Arial" pitchFamily="34" charset="0"/>
              </a:rPr>
              <a:t>NIST </a:t>
            </a:r>
            <a:r>
              <a:rPr lang="en-US" sz="1800" b="1" u="sng" dirty="0" smtClean="0">
                <a:solidFill>
                  <a:srgbClr val="FFFF00"/>
                </a:solidFill>
                <a:latin typeface="Arial" pitchFamily="34" charset="0"/>
                <a:cs typeface="Arial" pitchFamily="34" charset="0"/>
              </a:rPr>
              <a:t>Guide to Computer Security Log Management SP800-92.pdf</a:t>
            </a:r>
          </a:p>
          <a:p>
            <a:pPr lvl="0" eaLnBrk="1" hangingPunct="1"/>
            <a:r>
              <a:rPr lang="en-US" sz="1800" b="1" dirty="0" smtClean="0">
                <a:solidFill>
                  <a:schemeClr val="bg1"/>
                </a:solidFill>
                <a:latin typeface="Arial" pitchFamily="34" charset="0"/>
                <a:cs typeface="Arial" pitchFamily="34" charset="0"/>
              </a:rPr>
              <a:t>OWASP Logging Cheat </a:t>
            </a:r>
            <a:r>
              <a:rPr lang="en-US" sz="1800" b="1" dirty="0" smtClean="0">
                <a:solidFill>
                  <a:schemeClr val="bg1"/>
                </a:solidFill>
                <a:latin typeface="Arial" pitchFamily="34" charset="0"/>
                <a:cs typeface="Arial" pitchFamily="34" charset="0"/>
              </a:rPr>
              <a:t>Sheets: </a:t>
            </a:r>
            <a:r>
              <a:rPr lang="en-US" sz="1800" b="1" dirty="0" smtClean="0">
                <a:solidFill>
                  <a:schemeClr val="bg1"/>
                </a:solidFill>
                <a:latin typeface="Arial" pitchFamily="34" charset="0"/>
                <a:cs typeface="Arial" pitchFamily="34" charset="0"/>
              </a:rPr>
              <a:t>- </a:t>
            </a:r>
            <a:r>
              <a:rPr lang="en-US" sz="1800" b="1" u="sng" dirty="0" smtClean="0">
                <a:solidFill>
                  <a:srgbClr val="FFFF00"/>
                </a:solidFill>
                <a:latin typeface="Arial" pitchFamily="34" charset="0"/>
                <a:cs typeface="Arial" pitchFamily="34" charset="0"/>
              </a:rPr>
              <a:t>https://</a:t>
            </a:r>
            <a:r>
              <a:rPr lang="en-US" sz="1800" b="1" u="sng" dirty="0" smtClean="0">
                <a:solidFill>
                  <a:srgbClr val="FFFF00"/>
                </a:solidFill>
                <a:latin typeface="Arial" pitchFamily="34" charset="0"/>
                <a:cs typeface="Arial" pitchFamily="34" charset="0"/>
              </a:rPr>
              <a:t>www.owasp.org/index.php/Logging_Cheat_Sheet</a:t>
            </a:r>
          </a:p>
          <a:p>
            <a:pPr lvl="0" eaLnBrk="1" hangingPunct="1"/>
            <a:r>
              <a:rPr lang="en-US" sz="1800" b="1" u="sng" dirty="0" smtClean="0">
                <a:solidFill>
                  <a:srgbClr val="FFFF00"/>
                </a:solidFill>
                <a:latin typeface="Arial" pitchFamily="34" charset="0"/>
                <a:cs typeface="Arial" pitchFamily="34" charset="0"/>
              </a:rPr>
              <a:t>https://www.owasp.org/index.php/OWASP_Top_Ten_Cheat_Sheet</a:t>
            </a:r>
            <a:endParaRPr lang="en-US" sz="1800" b="1" u="sng" dirty="0" smtClean="0">
              <a:solidFill>
                <a:srgbClr val="FFFF00"/>
              </a:solidFill>
              <a:latin typeface="Arial" pitchFamily="34" charset="0"/>
              <a:cs typeface="Arial" pitchFamily="34" charset="0"/>
            </a:endParaRPr>
          </a:p>
          <a:p>
            <a:pPr eaLnBrk="1" hangingPunct="1"/>
            <a:endParaRPr lang="en-US" sz="2000" dirty="0" smtClean="0">
              <a:solidFill>
                <a:schemeClr val="bg1"/>
              </a:solidFill>
              <a:latin typeface="Arial" charset="0"/>
              <a:cs typeface="Arial" charset="0"/>
            </a:endParaRPr>
          </a:p>
          <a:p>
            <a:pPr eaLnBrk="1" hangingPunct="1"/>
            <a:endParaRPr lang="en-US" sz="2000" dirty="0" smtClean="0">
              <a:solidFill>
                <a:schemeClr val="bg1"/>
              </a:solidFill>
              <a:latin typeface="Arial" charset="0"/>
              <a:cs typeface="Arial" charset="0"/>
            </a:endParaRPr>
          </a:p>
        </p:txBody>
      </p:sp>
      <p:grpSp>
        <p:nvGrpSpPr>
          <p:cNvPr id="6" name="Group 5"/>
          <p:cNvGrpSpPr/>
          <p:nvPr/>
        </p:nvGrpSpPr>
        <p:grpSpPr>
          <a:xfrm>
            <a:off x="304800" y="609600"/>
            <a:ext cx="65532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Audit and Logging for Cloud Security</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p:cNvSpPr>
          <p:nvPr>
            <p:ph type="body" sz="half" idx="1"/>
          </p:nvPr>
        </p:nvSpPr>
        <p:spPr>
          <a:xfrm>
            <a:off x="381000" y="1828800"/>
            <a:ext cx="8077200" cy="4572000"/>
          </a:xfrm>
        </p:spPr>
        <p:txBody>
          <a:bodyPr/>
          <a:lstStyle/>
          <a:p>
            <a:pPr marL="457200" indent="-457200" eaLnBrk="1" hangingPunct="1">
              <a:buFont typeface="Arial" charset="0"/>
              <a:buAutoNum type="arabicParenR"/>
            </a:pPr>
            <a:r>
              <a:rPr lang="en-US" sz="1800" dirty="0" smtClean="0">
                <a:solidFill>
                  <a:schemeClr val="bg1"/>
                </a:solidFill>
                <a:latin typeface="Arial" charset="0"/>
                <a:cs typeface="Arial" charset="0"/>
              </a:rPr>
              <a:t>Storing data in more then one location can increase the risk of unauthorized physical access. It can be mitigated by encrypting the data before uploading it to the cloud.</a:t>
            </a:r>
          </a:p>
          <a:p>
            <a:pPr marL="457200" indent="-457200" eaLnBrk="1" hangingPunct="1">
              <a:buFont typeface="Arial" charset="0"/>
              <a:buAutoNum type="arabicParenR"/>
            </a:pPr>
            <a:endParaRPr lang="en-US" sz="1800" dirty="0" smtClean="0">
              <a:solidFill>
                <a:schemeClr val="bg1"/>
              </a:solidFill>
              <a:latin typeface="Arial" charset="0"/>
              <a:cs typeface="Arial" charset="0"/>
            </a:endParaRPr>
          </a:p>
          <a:p>
            <a:pPr marL="457200" indent="-457200" eaLnBrk="1" hangingPunct="1">
              <a:buFont typeface="Arial" charset="0"/>
              <a:buAutoNum type="arabicParenR"/>
            </a:pPr>
            <a:r>
              <a:rPr lang="en-US" sz="1800" dirty="0" smtClean="0">
                <a:solidFill>
                  <a:schemeClr val="bg1"/>
                </a:solidFill>
                <a:latin typeface="Arial" charset="0"/>
                <a:cs typeface="Arial" charset="0"/>
              </a:rPr>
              <a:t>People and access to your data? People can be bribed or encryption keys stolen. Who controls these keys and where are they stored?</a:t>
            </a:r>
          </a:p>
          <a:p>
            <a:pPr marL="457200" indent="-457200" eaLnBrk="1" hangingPunct="1">
              <a:buFont typeface="Arial" charset="0"/>
              <a:buAutoNum type="arabicParenR"/>
            </a:pPr>
            <a:endParaRPr lang="en-US" sz="1800" dirty="0" smtClean="0">
              <a:solidFill>
                <a:schemeClr val="bg1"/>
              </a:solidFill>
              <a:latin typeface="Arial" charset="0"/>
              <a:cs typeface="Arial" charset="0"/>
            </a:endParaRPr>
          </a:p>
          <a:p>
            <a:pPr marL="457200" indent="-457200" eaLnBrk="1" hangingPunct="1">
              <a:buFont typeface="Arial" charset="0"/>
              <a:buAutoNum type="arabicParenR"/>
            </a:pPr>
            <a:r>
              <a:rPr lang="en-US" sz="1800" dirty="0" smtClean="0">
                <a:solidFill>
                  <a:schemeClr val="bg1"/>
                </a:solidFill>
                <a:latin typeface="Arial" charset="0"/>
                <a:cs typeface="Arial" charset="0"/>
              </a:rPr>
              <a:t>Your data is traveling over a number of networks on its way to the cloud.  Data stored on a cloud requires a WAN network to connect your LAN to its SAN?</a:t>
            </a:r>
          </a:p>
          <a:p>
            <a:pPr marL="457200" indent="-457200" eaLnBrk="1" hangingPunct="1">
              <a:buFont typeface="Arial" charset="0"/>
              <a:buAutoNum type="arabicParenR"/>
            </a:pPr>
            <a:endParaRPr lang="en-US" sz="1800" dirty="0" smtClean="0">
              <a:solidFill>
                <a:schemeClr val="bg1"/>
              </a:solidFill>
              <a:latin typeface="Arial" charset="0"/>
              <a:cs typeface="Arial" charset="0"/>
            </a:endParaRPr>
          </a:p>
          <a:p>
            <a:pPr marL="457200" indent="-457200" eaLnBrk="1" hangingPunct="1">
              <a:buFont typeface="Arial" charset="0"/>
              <a:buAutoNum type="arabicParenR"/>
            </a:pPr>
            <a:r>
              <a:rPr lang="en-US" sz="1800" dirty="0" smtClean="0">
                <a:solidFill>
                  <a:schemeClr val="bg1"/>
                </a:solidFill>
                <a:latin typeface="Arial" charset="0"/>
                <a:cs typeface="Arial" charset="0"/>
              </a:rPr>
              <a:t>Faulty equipment, or virtual environment can leave you open to other customers, to criminals getting access to your data? </a:t>
            </a:r>
          </a:p>
          <a:p>
            <a:pPr marL="457200" indent="-457200" eaLnBrk="1" hangingPunct="1">
              <a:buFont typeface="Arial" charset="0"/>
              <a:buAutoNum type="arabicParenR"/>
            </a:pPr>
            <a:endParaRPr lang="en-US" sz="1600" b="1" dirty="0" smtClean="0">
              <a:solidFill>
                <a:srgbClr val="FFFF00"/>
              </a:solidFill>
              <a:latin typeface="Arial" charset="0"/>
              <a:cs typeface="Arial" charset="0"/>
            </a:endParaRPr>
          </a:p>
          <a:p>
            <a:pPr marL="457200" indent="-457200" eaLnBrk="1" hangingPunct="1">
              <a:buFont typeface="Arial" charset="0"/>
              <a:buNone/>
            </a:pPr>
            <a:r>
              <a:rPr lang="en-US" sz="1600" b="1" dirty="0" smtClean="0">
                <a:solidFill>
                  <a:srgbClr val="FFFF00"/>
                </a:solidFill>
                <a:latin typeface="Arial" charset="0"/>
                <a:cs typeface="Arial" charset="0"/>
              </a:rPr>
              <a:t>        </a:t>
            </a:r>
            <a:endParaRPr lang="en-US" sz="1200" b="1" dirty="0" smtClean="0">
              <a:solidFill>
                <a:srgbClr val="FFFF00"/>
              </a:solidFill>
              <a:latin typeface="Arial" charset="0"/>
              <a:cs typeface="Arial" charset="0"/>
            </a:endParaRPr>
          </a:p>
        </p:txBody>
      </p:sp>
      <p:grpSp>
        <p:nvGrpSpPr>
          <p:cNvPr id="6" name="Group 5"/>
          <p:cNvGrpSpPr/>
          <p:nvPr/>
        </p:nvGrpSpPr>
        <p:grpSpPr>
          <a:xfrm>
            <a:off x="304800" y="762000"/>
            <a:ext cx="52578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Other Issues in Cloud Security</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p:cNvSpPr>
          <p:nvPr>
            <p:ph type="body" sz="half" idx="1"/>
          </p:nvPr>
        </p:nvSpPr>
        <p:spPr>
          <a:xfrm>
            <a:off x="457200" y="1676400"/>
            <a:ext cx="8077200" cy="4572000"/>
          </a:xfrm>
        </p:spPr>
        <p:txBody>
          <a:bodyPr/>
          <a:lstStyle/>
          <a:p>
            <a:pPr marL="457200" indent="-457200" eaLnBrk="1" hangingPunct="1">
              <a:buNone/>
            </a:pPr>
            <a:r>
              <a:rPr lang="en-US" sz="2000" b="1" dirty="0" smtClean="0">
                <a:solidFill>
                  <a:srgbClr val="FFFF00"/>
                </a:solidFill>
                <a:latin typeface="Arial" charset="0"/>
                <a:cs typeface="Arial" charset="0"/>
              </a:rPr>
              <a:t>Ha</a:t>
            </a:r>
            <a:r>
              <a:rPr lang="en-US" sz="1800" b="1" dirty="0" smtClean="0">
                <a:solidFill>
                  <a:srgbClr val="FFFF00"/>
                </a:solidFill>
                <a:latin typeface="Arial" charset="0"/>
                <a:cs typeface="Arial" charset="0"/>
              </a:rPr>
              <a:t>ving an Intrusion detection system (IDS) or Intrusion </a:t>
            </a:r>
          </a:p>
          <a:p>
            <a:pPr marL="457200" indent="-457200" eaLnBrk="1" hangingPunct="1">
              <a:buNone/>
            </a:pPr>
            <a:r>
              <a:rPr lang="en-US" sz="1800" b="1" dirty="0" smtClean="0">
                <a:solidFill>
                  <a:srgbClr val="FFFF00"/>
                </a:solidFill>
                <a:latin typeface="Arial" charset="0"/>
                <a:cs typeface="Arial" charset="0"/>
              </a:rPr>
              <a:t>prevention system (IPS) could help elevate some of these </a:t>
            </a:r>
          </a:p>
          <a:p>
            <a:pPr marL="457200" indent="-457200" eaLnBrk="1" hangingPunct="1">
              <a:buNone/>
            </a:pPr>
            <a:r>
              <a:rPr lang="en-US" sz="1800" b="1" dirty="0" smtClean="0">
                <a:solidFill>
                  <a:srgbClr val="FFFF00"/>
                </a:solidFill>
                <a:latin typeface="Arial" charset="0"/>
                <a:cs typeface="Arial" charset="0"/>
              </a:rPr>
              <a:t>security problems, but a lot depends on how its configured?</a:t>
            </a:r>
          </a:p>
          <a:p>
            <a:pPr marL="457200" indent="-457200" eaLnBrk="1" hangingPunct="1">
              <a:buNone/>
            </a:pPr>
            <a:endParaRPr lang="en-US" sz="2000" b="1" dirty="0" smtClean="0">
              <a:solidFill>
                <a:schemeClr val="bg1"/>
              </a:solidFill>
              <a:latin typeface="Arial" charset="0"/>
              <a:cs typeface="Arial" charset="0"/>
            </a:endParaRPr>
          </a:p>
          <a:p>
            <a:pPr marL="457200" indent="-457200" eaLnBrk="1" hangingPunct="1">
              <a:buNone/>
            </a:pPr>
            <a:r>
              <a:rPr lang="en-US" sz="1800" b="1" dirty="0" smtClean="0">
                <a:solidFill>
                  <a:schemeClr val="bg1"/>
                </a:solidFill>
                <a:latin typeface="Arial" charset="0"/>
                <a:cs typeface="Arial" charset="0"/>
              </a:rPr>
              <a:t>In-Band or Out-of-Band</a:t>
            </a:r>
            <a:r>
              <a:rPr lang="en-US" sz="1800" dirty="0" smtClean="0">
                <a:solidFill>
                  <a:schemeClr val="bg1"/>
                </a:solidFill>
                <a:latin typeface="Arial" charset="0"/>
                <a:cs typeface="Arial" charset="0"/>
              </a:rPr>
              <a:t>? Important differences between IDS and IPS systems depending on where you want to deploy them?</a:t>
            </a:r>
          </a:p>
          <a:p>
            <a:pPr marL="457200" indent="-457200" eaLnBrk="1" hangingPunct="1">
              <a:buNone/>
            </a:pPr>
            <a:endParaRPr lang="en-US" sz="1800" b="1" dirty="0" smtClean="0">
              <a:solidFill>
                <a:schemeClr val="bg1"/>
              </a:solidFill>
              <a:latin typeface="Arial" charset="0"/>
              <a:cs typeface="Arial" charset="0"/>
            </a:endParaRPr>
          </a:p>
          <a:p>
            <a:pPr marL="457200" indent="-457200" eaLnBrk="1" hangingPunct="1">
              <a:buNone/>
            </a:pPr>
            <a:r>
              <a:rPr lang="en-US" sz="1800" b="1" u="sng" dirty="0" smtClean="0">
                <a:solidFill>
                  <a:schemeClr val="bg1"/>
                </a:solidFill>
                <a:latin typeface="Arial" charset="0"/>
                <a:cs typeface="Arial" charset="0"/>
              </a:rPr>
              <a:t>Out-of-Band: </a:t>
            </a:r>
            <a:r>
              <a:rPr lang="en-US" sz="1800" dirty="0" smtClean="0">
                <a:solidFill>
                  <a:schemeClr val="bg1"/>
                </a:solidFill>
                <a:latin typeface="Arial" charset="0"/>
                <a:cs typeface="Arial" charset="0"/>
              </a:rPr>
              <a:t>means the system is not deployed in the middle of the communications path of your data and does not effect performance.</a:t>
            </a:r>
          </a:p>
          <a:p>
            <a:pPr marL="457200" indent="-457200" eaLnBrk="1" hangingPunct="1">
              <a:buNone/>
            </a:pPr>
            <a:endParaRPr lang="en-US" sz="1800" dirty="0" smtClean="0">
              <a:solidFill>
                <a:schemeClr val="bg1"/>
              </a:solidFill>
              <a:latin typeface="Arial" charset="0"/>
              <a:cs typeface="Arial" charset="0"/>
            </a:endParaRPr>
          </a:p>
          <a:p>
            <a:pPr marL="457200" indent="-457200" eaLnBrk="1" hangingPunct="1">
              <a:buNone/>
            </a:pPr>
            <a:r>
              <a:rPr lang="en-US" sz="1800" b="1" u="sng" dirty="0" smtClean="0">
                <a:solidFill>
                  <a:schemeClr val="bg1"/>
                </a:solidFill>
                <a:latin typeface="Arial" charset="0"/>
                <a:cs typeface="Arial" charset="0"/>
              </a:rPr>
              <a:t>In-Band: </a:t>
            </a:r>
            <a:r>
              <a:rPr lang="en-US" sz="1800" dirty="0" smtClean="0">
                <a:solidFill>
                  <a:schemeClr val="bg1"/>
                </a:solidFill>
                <a:latin typeface="Arial" charset="0"/>
                <a:cs typeface="Arial" charset="0"/>
              </a:rPr>
              <a:t>meaning that it is deployed in the middle of the communication path. Which can effect the performance slowing down normal processing.  On the other hand you will be able to detect and react more quickly to outside attacks.</a:t>
            </a:r>
            <a:endParaRPr lang="en-US" sz="1100" b="1" dirty="0" smtClean="0">
              <a:solidFill>
                <a:srgbClr val="FFFF00"/>
              </a:solidFill>
              <a:latin typeface="Arial" charset="0"/>
              <a:cs typeface="Arial" charset="0"/>
            </a:endParaRPr>
          </a:p>
        </p:txBody>
      </p:sp>
      <p:grpSp>
        <p:nvGrpSpPr>
          <p:cNvPr id="12" name="Group 11"/>
          <p:cNvGrpSpPr/>
          <p:nvPr/>
        </p:nvGrpSpPr>
        <p:grpSpPr>
          <a:xfrm>
            <a:off x="304800" y="762000"/>
            <a:ext cx="5257800" cy="533400"/>
            <a:chOff x="731482" y="609776"/>
            <a:chExt cx="6884398" cy="533400"/>
          </a:xfrm>
        </p:grpSpPr>
        <p:sp>
          <p:nvSpPr>
            <p:cNvPr id="13" name="Rounded Rectangle 12"/>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Other Issues in Cloud Security</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p:cNvSpPr>
          <p:nvPr>
            <p:ph type="body" sz="half" idx="1"/>
          </p:nvPr>
        </p:nvSpPr>
        <p:spPr>
          <a:xfrm>
            <a:off x="457200" y="1447800"/>
            <a:ext cx="8077200" cy="4800600"/>
          </a:xfrm>
        </p:spPr>
        <p:txBody>
          <a:bodyPr/>
          <a:lstStyle/>
          <a:p>
            <a:pPr marL="457200" indent="-457200" eaLnBrk="1" hangingPunct="1">
              <a:buNone/>
            </a:pPr>
            <a:r>
              <a:rPr lang="en-US" sz="1800" b="1" dirty="0" smtClean="0">
                <a:solidFill>
                  <a:srgbClr val="FFFF00"/>
                </a:solidFill>
                <a:latin typeface="Arial" pitchFamily="34" charset="0"/>
                <a:cs typeface="Arial" pitchFamily="34" charset="0"/>
              </a:rPr>
              <a:t>Intrusion systems  techniques </a:t>
            </a:r>
          </a:p>
          <a:p>
            <a:pPr marL="457200" indent="-457200" eaLnBrk="1" hangingPunct="1">
              <a:buNone/>
            </a:pPr>
            <a:endParaRPr lang="en-US" sz="100" b="1" dirty="0" smtClean="0">
              <a:solidFill>
                <a:schemeClr val="bg1"/>
              </a:solidFill>
              <a:latin typeface="Arial" pitchFamily="34" charset="0"/>
              <a:cs typeface="Arial" pitchFamily="34" charset="0"/>
            </a:endParaRPr>
          </a:p>
          <a:p>
            <a:pPr marL="457200" indent="-457200" eaLnBrk="1" hangingPunct="1">
              <a:buNone/>
            </a:pPr>
            <a:r>
              <a:rPr lang="en-US" sz="1800" b="1" u="sng" dirty="0" smtClean="0">
                <a:solidFill>
                  <a:schemeClr val="bg1"/>
                </a:solidFill>
                <a:latin typeface="Arial" pitchFamily="34" charset="0"/>
                <a:cs typeface="Arial" pitchFamily="34" charset="0"/>
              </a:rPr>
              <a:t>Signature or Pattern-Matching systems</a:t>
            </a:r>
            <a:r>
              <a:rPr lang="en-US" sz="1800" b="1" dirty="0" smtClean="0">
                <a:solidFill>
                  <a:schemeClr val="bg1"/>
                </a:solidFill>
                <a:latin typeface="Arial" pitchFamily="34" charset="0"/>
                <a:cs typeface="Arial" pitchFamily="34" charset="0"/>
              </a:rPr>
              <a:t> </a:t>
            </a:r>
            <a:r>
              <a:rPr lang="en-US" sz="1800" b="1" i="1" dirty="0" smtClean="0">
                <a:solidFill>
                  <a:schemeClr val="bg1"/>
                </a:solidFill>
                <a:latin typeface="Arial" pitchFamily="34" charset="0"/>
                <a:cs typeface="Arial" pitchFamily="34" charset="0"/>
              </a:rPr>
              <a:t>– </a:t>
            </a:r>
            <a:r>
              <a:rPr lang="en-US" sz="1800" dirty="0" smtClean="0">
                <a:solidFill>
                  <a:schemeClr val="bg1"/>
                </a:solidFill>
                <a:latin typeface="Arial" pitchFamily="34" charset="0"/>
                <a:cs typeface="Arial" pitchFamily="34" charset="0"/>
              </a:rPr>
              <a:t>Examines logs and network </a:t>
            </a:r>
          </a:p>
          <a:p>
            <a:pPr marL="457200" indent="-457200" eaLnBrk="1" hangingPunct="1">
              <a:buNone/>
            </a:pPr>
            <a:r>
              <a:rPr lang="en-US" sz="1800" dirty="0" smtClean="0">
                <a:solidFill>
                  <a:schemeClr val="bg1"/>
                </a:solidFill>
                <a:latin typeface="Arial" pitchFamily="34" charset="0"/>
                <a:cs typeface="Arial" pitchFamily="34" charset="0"/>
              </a:rPr>
              <a:t>traffic to determine if it matches any known attacks.</a:t>
            </a:r>
            <a:br>
              <a:rPr lang="en-US" sz="1800" dirty="0" smtClean="0">
                <a:solidFill>
                  <a:schemeClr val="bg1"/>
                </a:solidFill>
                <a:latin typeface="Arial" pitchFamily="34" charset="0"/>
                <a:cs typeface="Arial" pitchFamily="34" charset="0"/>
              </a:rPr>
            </a:br>
            <a:endParaRPr lang="en-US" sz="1800" dirty="0" smtClean="0">
              <a:solidFill>
                <a:schemeClr val="bg1"/>
              </a:solidFill>
              <a:latin typeface="Arial" pitchFamily="34" charset="0"/>
              <a:cs typeface="Arial" pitchFamily="34" charset="0"/>
            </a:endParaRPr>
          </a:p>
          <a:p>
            <a:pPr marL="457200" indent="-457200" eaLnBrk="1" hangingPunct="1">
              <a:buNone/>
            </a:pPr>
            <a:r>
              <a:rPr lang="en-US" sz="1800" b="1" u="sng" dirty="0" smtClean="0">
                <a:solidFill>
                  <a:schemeClr val="bg1"/>
                </a:solidFill>
                <a:latin typeface="Arial" pitchFamily="34" charset="0"/>
                <a:cs typeface="Arial" pitchFamily="34" charset="0"/>
              </a:rPr>
              <a:t>Protocol Anomaly Based systems</a:t>
            </a:r>
            <a:r>
              <a:rPr lang="en-US" sz="1800" b="1" dirty="0" smtClean="0">
                <a:solidFill>
                  <a:schemeClr val="bg1"/>
                </a:solidFill>
                <a:latin typeface="Arial" pitchFamily="34" charset="0"/>
                <a:cs typeface="Arial" pitchFamily="34" charset="0"/>
              </a:rPr>
              <a:t> </a:t>
            </a:r>
            <a:r>
              <a:rPr lang="en-US" sz="1800" b="1" i="1" dirty="0" smtClean="0">
                <a:solidFill>
                  <a:schemeClr val="bg1"/>
                </a:solidFill>
                <a:latin typeface="Arial" pitchFamily="34" charset="0"/>
                <a:cs typeface="Arial" pitchFamily="34" charset="0"/>
              </a:rPr>
              <a:t>– </a:t>
            </a:r>
            <a:r>
              <a:rPr lang="en-US" sz="1800" dirty="0" smtClean="0">
                <a:solidFill>
                  <a:schemeClr val="bg1"/>
                </a:solidFill>
                <a:latin typeface="Arial" pitchFamily="34" charset="0"/>
                <a:cs typeface="Arial" pitchFamily="34" charset="0"/>
              </a:rPr>
              <a:t>Examine network traffic based on </a:t>
            </a:r>
          </a:p>
          <a:p>
            <a:pPr marL="457200" indent="-457200" eaLnBrk="1" hangingPunct="1">
              <a:buNone/>
            </a:pPr>
            <a:r>
              <a:rPr lang="en-US" sz="1800" dirty="0" smtClean="0">
                <a:solidFill>
                  <a:schemeClr val="bg1"/>
                </a:solidFill>
                <a:latin typeface="Arial" pitchFamily="34" charset="0"/>
                <a:cs typeface="Arial" pitchFamily="34" charset="0"/>
              </a:rPr>
              <a:t>defined standards and policy protocols you setup.</a:t>
            </a:r>
          </a:p>
          <a:p>
            <a:pPr marL="457200" indent="-457200" eaLnBrk="1" hangingPunct="1">
              <a:buNone/>
            </a:pPr>
            <a:endParaRPr lang="en-US" sz="1800" dirty="0" smtClean="0">
              <a:solidFill>
                <a:schemeClr val="bg1"/>
              </a:solidFill>
              <a:latin typeface="Arial" pitchFamily="34" charset="0"/>
              <a:cs typeface="Arial" pitchFamily="34" charset="0"/>
            </a:endParaRPr>
          </a:p>
          <a:p>
            <a:pPr marL="457200" indent="-457200" eaLnBrk="1" hangingPunct="1">
              <a:buNone/>
            </a:pPr>
            <a:r>
              <a:rPr lang="en-US" sz="1800" b="1" u="sng" dirty="0" smtClean="0">
                <a:solidFill>
                  <a:schemeClr val="bg1"/>
                </a:solidFill>
                <a:latin typeface="Arial" pitchFamily="34" charset="0"/>
                <a:cs typeface="Arial" pitchFamily="34" charset="0"/>
              </a:rPr>
              <a:t>Statistical Anomaly Based systems</a:t>
            </a:r>
            <a:r>
              <a:rPr lang="en-US" sz="1800" b="1" dirty="0" smtClean="0">
                <a:solidFill>
                  <a:schemeClr val="bg1"/>
                </a:solidFill>
                <a:latin typeface="Arial" pitchFamily="34" charset="0"/>
                <a:cs typeface="Arial" pitchFamily="34" charset="0"/>
              </a:rPr>
              <a:t> </a:t>
            </a:r>
            <a:r>
              <a:rPr lang="en-US" sz="1800" b="1" i="1" dirty="0" smtClean="0">
                <a:solidFill>
                  <a:schemeClr val="bg1"/>
                </a:solidFill>
                <a:latin typeface="Arial" pitchFamily="34" charset="0"/>
                <a:cs typeface="Arial" pitchFamily="34" charset="0"/>
              </a:rPr>
              <a:t>– </a:t>
            </a:r>
            <a:r>
              <a:rPr lang="en-US" sz="1800" dirty="0" smtClean="0">
                <a:solidFill>
                  <a:schemeClr val="bg1"/>
                </a:solidFill>
                <a:latin typeface="Arial" pitchFamily="34" charset="0"/>
                <a:cs typeface="Arial" pitchFamily="34" charset="0"/>
              </a:rPr>
              <a:t>Establish baselines of normal </a:t>
            </a:r>
          </a:p>
          <a:p>
            <a:pPr marL="457200" indent="-457200" eaLnBrk="1" hangingPunct="1">
              <a:buNone/>
            </a:pPr>
            <a:r>
              <a:rPr lang="en-US" sz="1800" dirty="0" smtClean="0">
                <a:solidFill>
                  <a:schemeClr val="bg1"/>
                </a:solidFill>
                <a:latin typeface="Arial" pitchFamily="34" charset="0"/>
                <a:cs typeface="Arial" pitchFamily="34" charset="0"/>
              </a:rPr>
              <a:t>traffic patterns over time and if it finds any deviations from that baseline it </a:t>
            </a:r>
          </a:p>
          <a:p>
            <a:pPr marL="457200" indent="-457200" eaLnBrk="1" hangingPunct="1">
              <a:buNone/>
            </a:pPr>
            <a:r>
              <a:rPr lang="en-US" sz="1800" dirty="0" smtClean="0">
                <a:solidFill>
                  <a:schemeClr val="bg1"/>
                </a:solidFill>
                <a:latin typeface="Arial" pitchFamily="34" charset="0"/>
                <a:cs typeface="Arial" pitchFamily="34" charset="0"/>
              </a:rPr>
              <a:t>sets off an alarm. </a:t>
            </a:r>
          </a:p>
          <a:p>
            <a:pPr marL="457200" indent="-457200" eaLnBrk="1" hangingPunct="1">
              <a:buNone/>
            </a:pPr>
            <a:endParaRPr lang="en-US" sz="1050" dirty="0" smtClean="0">
              <a:solidFill>
                <a:schemeClr val="bg1"/>
              </a:solidFill>
              <a:latin typeface="Arial" pitchFamily="34" charset="0"/>
              <a:cs typeface="Arial" pitchFamily="34" charset="0"/>
            </a:endParaRPr>
          </a:p>
          <a:p>
            <a:pPr marL="457200" indent="-457200" eaLnBrk="1" hangingPunct="1">
              <a:buNone/>
            </a:pPr>
            <a:r>
              <a:rPr lang="en-US" sz="1800" dirty="0" smtClean="0">
                <a:solidFill>
                  <a:schemeClr val="bg1"/>
                </a:solidFill>
                <a:latin typeface="Arial" pitchFamily="34" charset="0"/>
                <a:cs typeface="Arial" pitchFamily="34" charset="0"/>
              </a:rPr>
              <a:t>Most systems now days combine two or more of the above methods, and </a:t>
            </a:r>
          </a:p>
          <a:p>
            <a:pPr marL="457200" indent="-457200" eaLnBrk="1" hangingPunct="1">
              <a:buNone/>
            </a:pPr>
            <a:r>
              <a:rPr lang="en-US" sz="1800" dirty="0" smtClean="0">
                <a:solidFill>
                  <a:schemeClr val="bg1"/>
                </a:solidFill>
                <a:latin typeface="Arial" pitchFamily="34" charset="0"/>
                <a:cs typeface="Arial" pitchFamily="34" charset="0"/>
              </a:rPr>
              <a:t>some even have build in heuristics algorithms' – studying the behavior of the </a:t>
            </a:r>
          </a:p>
          <a:p>
            <a:pPr marL="457200" indent="-457200" eaLnBrk="1" hangingPunct="1">
              <a:buNone/>
            </a:pPr>
            <a:r>
              <a:rPr lang="en-US" sz="1800" dirty="0" smtClean="0">
                <a:solidFill>
                  <a:schemeClr val="bg1"/>
                </a:solidFill>
                <a:latin typeface="Arial" pitchFamily="34" charset="0"/>
                <a:cs typeface="Arial" pitchFamily="34" charset="0"/>
              </a:rPr>
              <a:t>network traffic. But Testing and knowing if the heuristics algorithm is working </a:t>
            </a:r>
          </a:p>
          <a:p>
            <a:pPr marL="457200" indent="-457200" eaLnBrk="1" hangingPunct="1">
              <a:buNone/>
            </a:pPr>
            <a:r>
              <a:rPr lang="en-US" sz="1800" dirty="0" smtClean="0">
                <a:solidFill>
                  <a:schemeClr val="bg1"/>
                </a:solidFill>
                <a:latin typeface="Arial" pitchFamily="34" charset="0"/>
                <a:cs typeface="Arial" pitchFamily="34" charset="0"/>
              </a:rPr>
              <a:t>or not is a big question?</a:t>
            </a:r>
          </a:p>
          <a:p>
            <a:pPr marL="457200" indent="-457200" eaLnBrk="1" hangingPunct="1">
              <a:buNone/>
            </a:pPr>
            <a:endParaRPr lang="en-US" sz="2000" dirty="0" smtClean="0">
              <a:solidFill>
                <a:schemeClr val="bg1"/>
              </a:solidFill>
              <a:latin typeface="Arial" pitchFamily="34" charset="0"/>
              <a:cs typeface="Arial" pitchFamily="34" charset="0"/>
            </a:endParaRPr>
          </a:p>
        </p:txBody>
      </p:sp>
      <p:grpSp>
        <p:nvGrpSpPr>
          <p:cNvPr id="9" name="Group 8"/>
          <p:cNvGrpSpPr/>
          <p:nvPr/>
        </p:nvGrpSpPr>
        <p:grpSpPr>
          <a:xfrm>
            <a:off x="304800" y="609600"/>
            <a:ext cx="5257800" cy="533400"/>
            <a:chOff x="731482" y="609776"/>
            <a:chExt cx="6884398" cy="533400"/>
          </a:xfrm>
        </p:grpSpPr>
        <p:sp>
          <p:nvSpPr>
            <p:cNvPr id="10" name="Rounded Rectangle 9"/>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Other Issues in Cloud Security</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p:cNvSpPr>
          <p:nvPr>
            <p:ph type="body" sz="half" idx="1"/>
          </p:nvPr>
        </p:nvSpPr>
        <p:spPr>
          <a:xfrm>
            <a:off x="228600" y="1143000"/>
            <a:ext cx="8763000" cy="838200"/>
          </a:xfrm>
        </p:spPr>
        <p:txBody>
          <a:bodyPr/>
          <a:lstStyle/>
          <a:p>
            <a:pPr marL="457200" indent="-457200" eaLnBrk="1" hangingPunct="1">
              <a:buNone/>
            </a:pPr>
            <a:r>
              <a:rPr lang="en-US" sz="2000" b="1" dirty="0" smtClean="0">
                <a:solidFill>
                  <a:schemeClr val="bg1"/>
                </a:solidFill>
                <a:latin typeface="Arial" pitchFamily="34" charset="0"/>
                <a:cs typeface="Arial" pitchFamily="34" charset="0"/>
              </a:rPr>
              <a:t>SaaS clouds relay on consumer browsers to be both reliable and </a:t>
            </a:r>
          </a:p>
          <a:p>
            <a:pPr marL="457200" indent="-457200" eaLnBrk="1" hangingPunct="1">
              <a:buNone/>
            </a:pPr>
            <a:r>
              <a:rPr lang="en-US" sz="2000" b="1" dirty="0" smtClean="0">
                <a:solidFill>
                  <a:schemeClr val="bg1"/>
                </a:solidFill>
                <a:latin typeface="Arial" pitchFamily="34" charset="0"/>
                <a:cs typeface="Arial" pitchFamily="34" charset="0"/>
              </a:rPr>
              <a:t>secure. So one should understand just how TLS/SSL security works.</a:t>
            </a:r>
          </a:p>
        </p:txBody>
      </p:sp>
      <p:grpSp>
        <p:nvGrpSpPr>
          <p:cNvPr id="9" name="Group 8"/>
          <p:cNvGrpSpPr/>
          <p:nvPr/>
        </p:nvGrpSpPr>
        <p:grpSpPr>
          <a:xfrm>
            <a:off x="228600" y="457200"/>
            <a:ext cx="5257800" cy="533400"/>
            <a:chOff x="731482" y="609776"/>
            <a:chExt cx="6884398" cy="533400"/>
          </a:xfrm>
        </p:grpSpPr>
        <p:sp>
          <p:nvSpPr>
            <p:cNvPr id="10" name="Rounded Rectangle 9"/>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Browser Security and Access</a:t>
              </a:r>
              <a:endParaRPr lang="en-US" sz="2800" kern="1200" dirty="0"/>
            </a:p>
          </p:txBody>
        </p:sp>
      </p:grpSp>
      <p:pic>
        <p:nvPicPr>
          <p:cNvPr id="6" name="Picture 5" descr="BrowserTSL_SSL.jpg"/>
          <p:cNvPicPr>
            <a:picLocks noChangeAspect="1"/>
          </p:cNvPicPr>
          <p:nvPr/>
        </p:nvPicPr>
        <p:blipFill>
          <a:blip r:embed="rId3" cstate="print"/>
          <a:stretch>
            <a:fillRect/>
          </a:stretch>
        </p:blipFill>
        <p:spPr>
          <a:xfrm>
            <a:off x="685800" y="2057400"/>
            <a:ext cx="7696200" cy="4410075"/>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laneWithSign.png"/>
          <p:cNvPicPr>
            <a:picLocks noChangeAspect="1"/>
          </p:cNvPicPr>
          <p:nvPr/>
        </p:nvPicPr>
        <p:blipFill>
          <a:blip r:embed="rId3" cstate="print"/>
          <a:srcRect/>
          <a:stretch>
            <a:fillRect/>
          </a:stretch>
        </p:blipFill>
        <p:spPr bwMode="auto">
          <a:xfrm>
            <a:off x="-2971800" y="838200"/>
            <a:ext cx="2743200" cy="1000125"/>
          </a:xfrm>
          <a:prstGeom prst="rect">
            <a:avLst/>
          </a:prstGeom>
          <a:noFill/>
          <a:ln w="9525">
            <a:noFill/>
            <a:miter lim="800000"/>
            <a:headEnd/>
            <a:tailEnd/>
          </a:ln>
        </p:spPr>
      </p:pic>
      <p:pic>
        <p:nvPicPr>
          <p:cNvPr id="5" name="Picture 14" descr="Logo3.png"/>
          <p:cNvPicPr>
            <a:picLocks noChangeAspect="1"/>
          </p:cNvPicPr>
          <p:nvPr/>
        </p:nvPicPr>
        <p:blipFill>
          <a:blip r:embed="rId4" cstate="print"/>
          <a:srcRect/>
          <a:stretch>
            <a:fillRect/>
          </a:stretch>
        </p:blipFill>
        <p:spPr bwMode="auto">
          <a:xfrm>
            <a:off x="152400" y="152400"/>
            <a:ext cx="6858000" cy="838200"/>
          </a:xfrm>
          <a:prstGeom prst="rect">
            <a:avLst/>
          </a:prstGeom>
          <a:noFill/>
          <a:ln w="9525">
            <a:noFill/>
            <a:miter lim="800000"/>
            <a:headEnd/>
            <a:tailEnd/>
          </a:ln>
        </p:spPr>
      </p:pic>
      <p:sp>
        <p:nvSpPr>
          <p:cNvPr id="8" name="TextBox 7"/>
          <p:cNvSpPr txBox="1"/>
          <p:nvPr/>
        </p:nvSpPr>
        <p:spPr>
          <a:xfrm>
            <a:off x="381000" y="1657320"/>
            <a:ext cx="8382000" cy="5124480"/>
          </a:xfrm>
          <a:prstGeom prst="rect">
            <a:avLst/>
          </a:prstGeom>
          <a:noFill/>
        </p:spPr>
        <p:txBody>
          <a:bodyPr wrap="square" rtlCol="0">
            <a:spAutoFit/>
          </a:bodyPr>
          <a:lstStyle/>
          <a:p>
            <a:r>
              <a:rPr lang="en-US" b="1" dirty="0" smtClean="0">
                <a:solidFill>
                  <a:schemeClr val="bg1"/>
                </a:solidFill>
              </a:rPr>
              <a:t>6)  Hypervisor – Type I and Type II </a:t>
            </a:r>
            <a:endParaRPr lang="en-US" dirty="0" smtClean="0">
              <a:solidFill>
                <a:schemeClr val="bg1"/>
              </a:solidFill>
            </a:endParaRPr>
          </a:p>
          <a:p>
            <a:pPr lvl="1">
              <a:buFont typeface="Arial" pitchFamily="34" charset="0"/>
              <a:buChar char="•"/>
            </a:pPr>
            <a:r>
              <a:rPr lang="en-US" dirty="0" smtClean="0">
                <a:solidFill>
                  <a:schemeClr val="bg1"/>
                </a:solidFill>
              </a:rPr>
              <a:t> </a:t>
            </a:r>
            <a:r>
              <a:rPr lang="en-US" sz="1600" dirty="0" smtClean="0">
                <a:solidFill>
                  <a:schemeClr val="bg1"/>
                </a:solidFill>
              </a:rPr>
              <a:t>Locking Down the Hypervisor </a:t>
            </a:r>
          </a:p>
          <a:p>
            <a:pPr lvl="1">
              <a:buFont typeface="Arial" pitchFamily="34" charset="0"/>
              <a:buChar char="•"/>
            </a:pPr>
            <a:r>
              <a:rPr lang="en-US" sz="1600" dirty="0" smtClean="0">
                <a:solidFill>
                  <a:schemeClr val="bg1"/>
                </a:solidFill>
              </a:rPr>
              <a:t> Virtual Attacks and Hacks on Hypervisors</a:t>
            </a:r>
            <a:endParaRPr lang="en-US" sz="1200" dirty="0" smtClean="0">
              <a:solidFill>
                <a:schemeClr val="bg1"/>
              </a:solidFill>
            </a:endParaRPr>
          </a:p>
          <a:p>
            <a:endParaRPr lang="en-US" sz="1100" b="1" dirty="0" smtClean="0">
              <a:solidFill>
                <a:schemeClr val="bg1"/>
              </a:solidFill>
            </a:endParaRPr>
          </a:p>
          <a:p>
            <a:r>
              <a:rPr lang="en-US" b="1" dirty="0" smtClean="0">
                <a:solidFill>
                  <a:schemeClr val="bg1"/>
                </a:solidFill>
              </a:rPr>
              <a:t>7) Security and Risks – ENISA and NIST Guidelines</a:t>
            </a:r>
          </a:p>
          <a:p>
            <a:endParaRPr lang="en-US" sz="600" b="1" dirty="0" smtClean="0">
              <a:solidFill>
                <a:schemeClr val="bg1"/>
              </a:solidFill>
            </a:endParaRPr>
          </a:p>
          <a:p>
            <a:pPr lvl="1">
              <a:buFont typeface="Arial" pitchFamily="34" charset="0"/>
              <a:buChar char="•"/>
            </a:pPr>
            <a:r>
              <a:rPr lang="en-US" sz="1600" dirty="0" smtClean="0">
                <a:solidFill>
                  <a:schemeClr val="bg1"/>
                </a:solidFill>
              </a:rPr>
              <a:t> Vendor Lock-In</a:t>
            </a:r>
          </a:p>
          <a:p>
            <a:pPr lvl="1">
              <a:buFont typeface="Arial" pitchFamily="34" charset="0"/>
              <a:buChar char="•"/>
            </a:pPr>
            <a:r>
              <a:rPr lang="en-US" sz="1600" dirty="0" smtClean="0">
                <a:solidFill>
                  <a:schemeClr val="bg1"/>
                </a:solidFill>
              </a:rPr>
              <a:t> Loss of Governance</a:t>
            </a:r>
          </a:p>
          <a:p>
            <a:pPr lvl="1">
              <a:buFont typeface="Arial" pitchFamily="34" charset="0"/>
              <a:buChar char="•"/>
            </a:pPr>
            <a:r>
              <a:rPr lang="en-US" sz="1600" dirty="0" smtClean="0">
                <a:solidFill>
                  <a:schemeClr val="bg1"/>
                </a:solidFill>
              </a:rPr>
              <a:t> Compliance </a:t>
            </a:r>
          </a:p>
          <a:p>
            <a:pPr lvl="1">
              <a:buFont typeface="Arial" pitchFamily="34" charset="0"/>
              <a:buChar char="•"/>
            </a:pPr>
            <a:r>
              <a:rPr lang="en-US" sz="1600" dirty="0" smtClean="0">
                <a:solidFill>
                  <a:schemeClr val="bg1"/>
                </a:solidFill>
              </a:rPr>
              <a:t> Isolation Failure</a:t>
            </a:r>
          </a:p>
          <a:p>
            <a:pPr lvl="1">
              <a:buFont typeface="Arial" pitchFamily="34" charset="0"/>
              <a:buChar char="•"/>
            </a:pPr>
            <a:r>
              <a:rPr lang="en-US" sz="1600" dirty="0" smtClean="0">
                <a:solidFill>
                  <a:schemeClr val="bg1"/>
                </a:solidFill>
              </a:rPr>
              <a:t> People, Processes, and Technology Risks</a:t>
            </a:r>
          </a:p>
          <a:p>
            <a:pPr lvl="1">
              <a:buFont typeface="Arial" pitchFamily="34" charset="0"/>
              <a:buChar char="•"/>
            </a:pPr>
            <a:r>
              <a:rPr lang="en-US" sz="1600" dirty="0" smtClean="0">
                <a:solidFill>
                  <a:schemeClr val="bg1"/>
                </a:solidFill>
              </a:rPr>
              <a:t> Lawsuits</a:t>
            </a:r>
          </a:p>
          <a:p>
            <a:pPr lvl="1">
              <a:buFont typeface="Arial" pitchFamily="34" charset="0"/>
              <a:buChar char="•"/>
            </a:pPr>
            <a:r>
              <a:rPr lang="en-US" sz="1600" dirty="0" smtClean="0">
                <a:solidFill>
                  <a:schemeClr val="bg1"/>
                </a:solidFill>
              </a:rPr>
              <a:t> Changes of Jurisdiction</a:t>
            </a:r>
          </a:p>
          <a:p>
            <a:pPr lvl="1">
              <a:buFont typeface="Arial" pitchFamily="34" charset="0"/>
              <a:buChar char="•"/>
            </a:pPr>
            <a:r>
              <a:rPr lang="en-US" sz="1600" dirty="0" smtClean="0">
                <a:solidFill>
                  <a:schemeClr val="bg1"/>
                </a:solidFill>
              </a:rPr>
              <a:t> Network Mismanagement</a:t>
            </a:r>
          </a:p>
          <a:p>
            <a:pPr lvl="1">
              <a:buFont typeface="Arial" pitchFamily="34" charset="0"/>
              <a:buChar char="•"/>
            </a:pPr>
            <a:r>
              <a:rPr lang="en-US" sz="1600" dirty="0" smtClean="0">
                <a:solidFill>
                  <a:schemeClr val="bg1"/>
                </a:solidFill>
              </a:rPr>
              <a:t> Modification of Network Traffic</a:t>
            </a:r>
          </a:p>
          <a:p>
            <a:pPr lvl="1">
              <a:buFont typeface="Arial" pitchFamily="34" charset="0"/>
              <a:buChar char="•"/>
            </a:pPr>
            <a:r>
              <a:rPr lang="en-US" sz="1600" dirty="0" smtClean="0">
                <a:solidFill>
                  <a:schemeClr val="bg1"/>
                </a:solidFill>
              </a:rPr>
              <a:t> Architecture Designs</a:t>
            </a:r>
          </a:p>
          <a:p>
            <a:pPr lvl="1">
              <a:buFont typeface="Arial" pitchFamily="34" charset="0"/>
              <a:buChar char="•"/>
            </a:pPr>
            <a:endParaRPr lang="en-US" sz="1200" dirty="0" smtClean="0">
              <a:solidFill>
                <a:schemeClr val="bg1"/>
              </a:solidFill>
            </a:endParaRPr>
          </a:p>
          <a:p>
            <a:r>
              <a:rPr lang="en-US" b="1" dirty="0" smtClean="0">
                <a:solidFill>
                  <a:schemeClr val="bg1"/>
                </a:solidFill>
              </a:rPr>
              <a:t>8) Data Security and Life Cycle</a:t>
            </a:r>
          </a:p>
          <a:p>
            <a:endParaRPr lang="en-US" sz="1200" dirty="0" smtClean="0">
              <a:solidFill>
                <a:schemeClr val="bg1"/>
              </a:solidFill>
            </a:endParaRPr>
          </a:p>
          <a:p>
            <a:r>
              <a:rPr lang="en-US" b="1" dirty="0" smtClean="0">
                <a:solidFill>
                  <a:schemeClr val="bg1"/>
                </a:solidFill>
              </a:rPr>
              <a:t>9) Application Security</a:t>
            </a:r>
          </a:p>
          <a:p>
            <a:endParaRPr lang="en-US" dirty="0"/>
          </a:p>
        </p:txBody>
      </p:sp>
      <p:sp>
        <p:nvSpPr>
          <p:cNvPr id="7" name="Rectangle 6"/>
          <p:cNvSpPr/>
          <p:nvPr/>
        </p:nvSpPr>
        <p:spPr>
          <a:xfrm>
            <a:off x="3276600" y="1066800"/>
            <a:ext cx="2188612" cy="400110"/>
          </a:xfrm>
          <a:prstGeom prst="rect">
            <a:avLst/>
          </a:prstGeom>
        </p:spPr>
        <p:txBody>
          <a:bodyPr wrap="none">
            <a:spAutoFit/>
          </a:bodyPr>
          <a:lstStyle/>
          <a:p>
            <a:r>
              <a:rPr lang="en-US" sz="2000" b="1" dirty="0" smtClean="0">
                <a:solidFill>
                  <a:srgbClr val="FFFF00"/>
                </a:solidFill>
              </a:rPr>
              <a:t>Table of Content</a:t>
            </a:r>
            <a:endParaRPr lang="en-US" sz="2000" b="1" dirty="0">
              <a:solidFill>
                <a:srgbClr val="FFFF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 1.38778E-17 L 1 -0.00625 " pathEditMode="relative" rAng="0" ptsTypes="AA">
                                      <p:cBhvr>
                                        <p:cTn id="6" dur="2000" fill="hold"/>
                                        <p:tgtEl>
                                          <p:spTgt spid="6"/>
                                        </p:tgtEl>
                                        <p:attrNameLst>
                                          <p:attrName>ppt_x</p:attrName>
                                          <p:attrName>ppt_y</p:attrName>
                                        </p:attrNameLst>
                                      </p:cBhvr>
                                      <p:rCtr x="500"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body" sz="half" idx="1"/>
          </p:nvPr>
        </p:nvSpPr>
        <p:spPr>
          <a:xfrm>
            <a:off x="152400" y="1600200"/>
            <a:ext cx="8839200" cy="1600200"/>
          </a:xfrm>
        </p:spPr>
        <p:txBody>
          <a:bodyPr/>
          <a:lstStyle/>
          <a:p>
            <a:pPr>
              <a:buNone/>
            </a:pPr>
            <a:r>
              <a:rPr lang="en-US" sz="1800" b="1" u="sng" dirty="0" smtClean="0">
                <a:solidFill>
                  <a:schemeClr val="bg1"/>
                </a:solidFill>
                <a:latin typeface="Arial" pitchFamily="34" charset="0"/>
                <a:cs typeface="Arial" pitchFamily="34" charset="0"/>
              </a:rPr>
              <a:t>Type I Hypervisor </a:t>
            </a:r>
          </a:p>
          <a:p>
            <a:endParaRPr lang="en-US" sz="1800" b="1" dirty="0" smtClean="0">
              <a:solidFill>
                <a:schemeClr val="bg1"/>
              </a:solidFill>
            </a:endParaRPr>
          </a:p>
          <a:p>
            <a:pPr>
              <a:buNone/>
            </a:pPr>
            <a:r>
              <a:rPr lang="en-US" sz="1800" dirty="0" smtClean="0">
                <a:solidFill>
                  <a:schemeClr val="bg1"/>
                </a:solidFill>
                <a:latin typeface="Arial" pitchFamily="34" charset="0"/>
                <a:cs typeface="Arial" pitchFamily="34" charset="0"/>
              </a:rPr>
              <a:t>The Type I Hypervisor sets on top of </a:t>
            </a:r>
          </a:p>
          <a:p>
            <a:pPr>
              <a:buNone/>
            </a:pPr>
            <a:r>
              <a:rPr lang="en-US" sz="1800" dirty="0" smtClean="0">
                <a:solidFill>
                  <a:schemeClr val="bg1"/>
                </a:solidFill>
                <a:latin typeface="Arial" pitchFamily="34" charset="0"/>
                <a:cs typeface="Arial" pitchFamily="34" charset="0"/>
              </a:rPr>
              <a:t>the host hardware and is often called </a:t>
            </a:r>
          </a:p>
          <a:p>
            <a:pPr>
              <a:buNone/>
            </a:pPr>
            <a:r>
              <a:rPr lang="en-US" sz="1800" dirty="0" smtClean="0">
                <a:solidFill>
                  <a:schemeClr val="bg1"/>
                </a:solidFill>
                <a:latin typeface="Arial" pitchFamily="34" charset="0"/>
                <a:cs typeface="Arial" pitchFamily="34" charset="0"/>
              </a:rPr>
              <a:t>Bare-Metal Hypervisor, because it </a:t>
            </a:r>
          </a:p>
          <a:p>
            <a:pPr>
              <a:buNone/>
            </a:pPr>
            <a:r>
              <a:rPr lang="en-US" sz="1800" dirty="0" smtClean="0">
                <a:solidFill>
                  <a:schemeClr val="bg1"/>
                </a:solidFill>
                <a:latin typeface="Arial" pitchFamily="34" charset="0"/>
                <a:cs typeface="Arial" pitchFamily="34" charset="0"/>
              </a:rPr>
              <a:t>communicates directly with the </a:t>
            </a:r>
          </a:p>
          <a:p>
            <a:pPr>
              <a:buNone/>
            </a:pPr>
            <a:r>
              <a:rPr lang="en-US" sz="1800" dirty="0" smtClean="0">
                <a:solidFill>
                  <a:schemeClr val="bg1"/>
                </a:solidFill>
                <a:latin typeface="Arial" pitchFamily="34" charset="0"/>
                <a:cs typeface="Arial" pitchFamily="34" charset="0"/>
              </a:rPr>
              <a:t>Hardware. </a:t>
            </a:r>
          </a:p>
          <a:p>
            <a:pPr>
              <a:buNone/>
            </a:pPr>
            <a:endParaRPr lang="en-US" sz="1800" dirty="0" smtClean="0">
              <a:solidFill>
                <a:schemeClr val="bg1"/>
              </a:solidFill>
              <a:latin typeface="Arial" pitchFamily="34" charset="0"/>
              <a:cs typeface="Arial" pitchFamily="34" charset="0"/>
            </a:endParaRPr>
          </a:p>
          <a:p>
            <a:pPr>
              <a:buNone/>
            </a:pPr>
            <a:r>
              <a:rPr lang="en-US" sz="1800" dirty="0" smtClean="0">
                <a:solidFill>
                  <a:schemeClr val="bg1"/>
                </a:solidFill>
                <a:latin typeface="Arial" pitchFamily="34" charset="0"/>
                <a:cs typeface="Arial" pitchFamily="34" charset="0"/>
              </a:rPr>
              <a:t>It may or may not run faster depending on </a:t>
            </a:r>
          </a:p>
          <a:p>
            <a:pPr>
              <a:buNone/>
            </a:pPr>
            <a:r>
              <a:rPr lang="en-US" sz="1800" dirty="0" smtClean="0">
                <a:solidFill>
                  <a:schemeClr val="bg1"/>
                </a:solidFill>
                <a:latin typeface="Arial" pitchFamily="34" charset="0"/>
                <a:cs typeface="Arial" pitchFamily="34" charset="0"/>
              </a:rPr>
              <a:t>your hardware setup, configuration and </a:t>
            </a:r>
          </a:p>
          <a:p>
            <a:pPr>
              <a:buNone/>
            </a:pPr>
            <a:r>
              <a:rPr lang="en-US" sz="1800" dirty="0" smtClean="0">
                <a:solidFill>
                  <a:schemeClr val="bg1"/>
                </a:solidFill>
                <a:latin typeface="Arial" pitchFamily="34" charset="0"/>
                <a:cs typeface="Arial" pitchFamily="34" charset="0"/>
              </a:rPr>
              <a:t>memory installed. However, hardware </a:t>
            </a:r>
          </a:p>
          <a:p>
            <a:pPr>
              <a:buNone/>
            </a:pPr>
            <a:r>
              <a:rPr lang="en-US" sz="1800" dirty="0" smtClean="0">
                <a:solidFill>
                  <a:schemeClr val="bg1"/>
                </a:solidFill>
                <a:latin typeface="Arial" pitchFamily="34" charset="0"/>
                <a:cs typeface="Arial" pitchFamily="34" charset="0"/>
              </a:rPr>
              <a:t>configuration issues aside it might be </a:t>
            </a:r>
          </a:p>
          <a:p>
            <a:pPr>
              <a:buNone/>
            </a:pPr>
            <a:r>
              <a:rPr lang="en-US" sz="1800" dirty="0" smtClean="0">
                <a:solidFill>
                  <a:schemeClr val="bg1"/>
                </a:solidFill>
                <a:latin typeface="Arial" pitchFamily="34" charset="0"/>
                <a:cs typeface="Arial" pitchFamily="34" charset="0"/>
              </a:rPr>
              <a:t>more secure if your data is very sensitive.</a:t>
            </a:r>
          </a:p>
          <a:p>
            <a:pPr>
              <a:buNone/>
            </a:pPr>
            <a:endParaRPr lang="en-US" sz="1800" dirty="0" smtClean="0">
              <a:solidFill>
                <a:schemeClr val="bg1"/>
              </a:solidFill>
              <a:latin typeface="Arial" pitchFamily="34" charset="0"/>
              <a:cs typeface="Arial" pitchFamily="34" charset="0"/>
            </a:endParaRPr>
          </a:p>
        </p:txBody>
      </p:sp>
      <p:grpSp>
        <p:nvGrpSpPr>
          <p:cNvPr id="2" name="Group 5"/>
          <p:cNvGrpSpPr/>
          <p:nvPr/>
        </p:nvGrpSpPr>
        <p:grpSpPr>
          <a:xfrm>
            <a:off x="304800" y="762000"/>
            <a:ext cx="59436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Hypervisors – Type I and Type II</a:t>
              </a:r>
              <a:endParaRPr lang="en-US" sz="2800" kern="1200" dirty="0"/>
            </a:p>
          </p:txBody>
        </p:sp>
      </p:grpSp>
      <p:pic>
        <p:nvPicPr>
          <p:cNvPr id="6" name="Picture 5" descr="Type_1_Hypervisor.jpg"/>
          <p:cNvPicPr>
            <a:picLocks noChangeAspect="1"/>
          </p:cNvPicPr>
          <p:nvPr/>
        </p:nvPicPr>
        <p:blipFill>
          <a:blip r:embed="rId3" cstate="print"/>
          <a:stretch>
            <a:fillRect/>
          </a:stretch>
        </p:blipFill>
        <p:spPr>
          <a:xfrm>
            <a:off x="4953000" y="2286000"/>
            <a:ext cx="3800475" cy="3800475"/>
          </a:xfrm>
          <a:prstGeom prst="rect">
            <a:avLst/>
          </a:prstGeom>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body" sz="half" idx="1"/>
          </p:nvPr>
        </p:nvSpPr>
        <p:spPr>
          <a:xfrm>
            <a:off x="152400" y="1600200"/>
            <a:ext cx="4800600" cy="3124200"/>
          </a:xfrm>
        </p:spPr>
        <p:txBody>
          <a:bodyPr/>
          <a:lstStyle/>
          <a:p>
            <a:pPr>
              <a:buNone/>
            </a:pPr>
            <a:r>
              <a:rPr lang="en-US" sz="1800" b="1" u="sng" dirty="0" smtClean="0">
                <a:solidFill>
                  <a:schemeClr val="bg1"/>
                </a:solidFill>
                <a:latin typeface="Arial" pitchFamily="34" charset="0"/>
                <a:cs typeface="Arial" pitchFamily="34" charset="0"/>
              </a:rPr>
              <a:t>Type II Hypervisor</a:t>
            </a:r>
            <a:r>
              <a:rPr lang="en-US" sz="1800" b="1" dirty="0" smtClean="0">
                <a:solidFill>
                  <a:schemeClr val="bg1"/>
                </a:solidFill>
                <a:latin typeface="Arial" pitchFamily="34" charset="0"/>
                <a:cs typeface="Arial" pitchFamily="34" charset="0"/>
              </a:rPr>
              <a:t> </a:t>
            </a:r>
          </a:p>
          <a:p>
            <a:pPr>
              <a:buNone/>
            </a:pPr>
            <a:endParaRPr lang="en-US" sz="1800" b="1" dirty="0" smtClean="0">
              <a:solidFill>
                <a:schemeClr val="bg1"/>
              </a:solidFill>
              <a:latin typeface="Arial" pitchFamily="34" charset="0"/>
              <a:cs typeface="Arial" pitchFamily="34" charset="0"/>
            </a:endParaRPr>
          </a:p>
          <a:p>
            <a:pPr>
              <a:buNone/>
            </a:pPr>
            <a:r>
              <a:rPr lang="en-US" sz="1800" dirty="0" smtClean="0">
                <a:solidFill>
                  <a:schemeClr val="bg1"/>
                </a:solidFill>
                <a:latin typeface="Arial" pitchFamily="34" charset="0"/>
                <a:cs typeface="Arial" pitchFamily="34" charset="0"/>
              </a:rPr>
              <a:t>Type II Hypervisor runs as an application </a:t>
            </a:r>
          </a:p>
          <a:p>
            <a:pPr>
              <a:buNone/>
            </a:pPr>
            <a:r>
              <a:rPr lang="en-US" sz="1800" dirty="0" smtClean="0">
                <a:solidFill>
                  <a:schemeClr val="bg1"/>
                </a:solidFill>
                <a:latin typeface="Arial" pitchFamily="34" charset="0"/>
                <a:cs typeface="Arial" pitchFamily="34" charset="0"/>
              </a:rPr>
              <a:t>on the host operating system. It runs on top</a:t>
            </a:r>
          </a:p>
          <a:p>
            <a:pPr>
              <a:buNone/>
            </a:pPr>
            <a:r>
              <a:rPr lang="en-US" sz="1800" dirty="0" smtClean="0">
                <a:solidFill>
                  <a:schemeClr val="bg1"/>
                </a:solidFill>
                <a:latin typeface="Arial" pitchFamily="34" charset="0"/>
                <a:cs typeface="Arial" pitchFamily="34" charset="0"/>
              </a:rPr>
              <a:t>of the hardware and does not directly</a:t>
            </a:r>
          </a:p>
          <a:p>
            <a:pPr>
              <a:buNone/>
            </a:pPr>
            <a:r>
              <a:rPr lang="en-US" sz="1800" dirty="0" smtClean="0">
                <a:solidFill>
                  <a:schemeClr val="bg1"/>
                </a:solidFill>
                <a:latin typeface="Arial" pitchFamily="34" charset="0"/>
                <a:cs typeface="Arial" pitchFamily="34" charset="0"/>
              </a:rPr>
              <a:t>interacting with it. It relies on the host </a:t>
            </a:r>
          </a:p>
          <a:p>
            <a:pPr>
              <a:buNone/>
            </a:pPr>
            <a:r>
              <a:rPr lang="en-US" sz="1800" dirty="0" smtClean="0">
                <a:solidFill>
                  <a:schemeClr val="bg1"/>
                </a:solidFill>
                <a:latin typeface="Arial" pitchFamily="34" charset="0"/>
                <a:cs typeface="Arial" pitchFamily="34" charset="0"/>
              </a:rPr>
              <a:t>Operating System for that function. </a:t>
            </a:r>
          </a:p>
          <a:p>
            <a:pPr>
              <a:buNone/>
            </a:pPr>
            <a:endParaRPr lang="en-US" sz="1800" dirty="0" smtClean="0">
              <a:solidFill>
                <a:schemeClr val="bg1"/>
              </a:solidFill>
              <a:latin typeface="Arial" pitchFamily="34" charset="0"/>
              <a:cs typeface="Arial" pitchFamily="34" charset="0"/>
            </a:endParaRPr>
          </a:p>
          <a:p>
            <a:pPr>
              <a:buNone/>
            </a:pPr>
            <a:r>
              <a:rPr lang="en-US" sz="1800" dirty="0" smtClean="0">
                <a:solidFill>
                  <a:schemeClr val="bg1"/>
                </a:solidFill>
                <a:latin typeface="Arial" pitchFamily="34" charset="0"/>
                <a:cs typeface="Arial" pitchFamily="34" charset="0"/>
              </a:rPr>
              <a:t>So any OS system you install </a:t>
            </a:r>
          </a:p>
          <a:p>
            <a:pPr>
              <a:buNone/>
            </a:pPr>
            <a:r>
              <a:rPr lang="en-US" sz="1800" dirty="0" smtClean="0">
                <a:solidFill>
                  <a:schemeClr val="bg1"/>
                </a:solidFill>
                <a:latin typeface="Arial" pitchFamily="34" charset="0"/>
                <a:cs typeface="Arial" pitchFamily="34" charset="0"/>
              </a:rPr>
              <a:t>within the virtual environment, is going </a:t>
            </a:r>
          </a:p>
          <a:p>
            <a:pPr>
              <a:buNone/>
            </a:pPr>
            <a:r>
              <a:rPr lang="en-US" sz="1800" dirty="0" smtClean="0">
                <a:solidFill>
                  <a:schemeClr val="bg1"/>
                </a:solidFill>
                <a:latin typeface="Arial" pitchFamily="34" charset="0"/>
                <a:cs typeface="Arial" pitchFamily="34" charset="0"/>
              </a:rPr>
              <a:t>through the Hypervisor to the host </a:t>
            </a:r>
          </a:p>
          <a:p>
            <a:pPr>
              <a:buNone/>
            </a:pPr>
            <a:r>
              <a:rPr lang="en-US" sz="1800" dirty="0" smtClean="0">
                <a:solidFill>
                  <a:schemeClr val="bg1"/>
                </a:solidFill>
                <a:latin typeface="Arial" pitchFamily="34" charset="0"/>
                <a:cs typeface="Arial" pitchFamily="34" charset="0"/>
              </a:rPr>
              <a:t>operating system that interacts with the </a:t>
            </a:r>
          </a:p>
          <a:p>
            <a:pPr>
              <a:buNone/>
            </a:pPr>
            <a:r>
              <a:rPr lang="en-US" sz="1800" dirty="0" smtClean="0">
                <a:solidFill>
                  <a:schemeClr val="bg1"/>
                </a:solidFill>
                <a:latin typeface="Arial" pitchFamily="34" charset="0"/>
                <a:cs typeface="Arial" pitchFamily="34" charset="0"/>
              </a:rPr>
              <a:t>the servers hardware components.</a:t>
            </a:r>
          </a:p>
        </p:txBody>
      </p:sp>
      <p:grpSp>
        <p:nvGrpSpPr>
          <p:cNvPr id="2" name="Group 5"/>
          <p:cNvGrpSpPr/>
          <p:nvPr/>
        </p:nvGrpSpPr>
        <p:grpSpPr>
          <a:xfrm>
            <a:off x="304800" y="762000"/>
            <a:ext cx="59436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Hypervisors – Type I and Type II</a:t>
              </a:r>
              <a:endParaRPr lang="en-US" sz="2800" kern="1200" dirty="0"/>
            </a:p>
          </p:txBody>
        </p:sp>
      </p:grpSp>
      <p:pic>
        <p:nvPicPr>
          <p:cNvPr id="6" name="Picture 5" descr="Type_2_Hypervisor.jpg"/>
          <p:cNvPicPr>
            <a:picLocks noChangeAspect="1"/>
          </p:cNvPicPr>
          <p:nvPr/>
        </p:nvPicPr>
        <p:blipFill>
          <a:blip r:embed="rId3" cstate="print"/>
          <a:stretch>
            <a:fillRect/>
          </a:stretch>
        </p:blipFill>
        <p:spPr>
          <a:xfrm>
            <a:off x="4953000" y="1757362"/>
            <a:ext cx="3800475" cy="4286250"/>
          </a:xfrm>
          <a:prstGeom prst="rect">
            <a:avLst/>
          </a:prstGeom>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body" sz="half" idx="1"/>
          </p:nvPr>
        </p:nvSpPr>
        <p:spPr>
          <a:xfrm>
            <a:off x="304800" y="1219200"/>
            <a:ext cx="8610600" cy="5181600"/>
          </a:xfrm>
        </p:spPr>
        <p:txBody>
          <a:bodyPr/>
          <a:lstStyle/>
          <a:p>
            <a:pPr marL="342900" lvl="1" indent="-342900">
              <a:buNone/>
            </a:pPr>
            <a:r>
              <a:rPr lang="en-US" sz="1800" b="1" u="sng" dirty="0" smtClean="0">
                <a:solidFill>
                  <a:schemeClr val="bg1"/>
                </a:solidFill>
                <a:latin typeface="Arial" pitchFamily="34" charset="0"/>
                <a:cs typeface="Arial" pitchFamily="34" charset="0"/>
              </a:rPr>
              <a:t>Virtual Attacks and Hacks on Hypervisors</a:t>
            </a:r>
            <a:r>
              <a:rPr lang="en-US" sz="1800" b="1" dirty="0" smtClean="0">
                <a:solidFill>
                  <a:schemeClr val="bg1"/>
                </a:solidFill>
                <a:latin typeface="Arial" pitchFamily="34" charset="0"/>
                <a:cs typeface="Arial" pitchFamily="34" charset="0"/>
              </a:rPr>
              <a:t> - </a:t>
            </a:r>
            <a:r>
              <a:rPr lang="en-US" sz="1800" dirty="0" smtClean="0">
                <a:solidFill>
                  <a:schemeClr val="bg1"/>
                </a:solidFill>
                <a:latin typeface="Arial" pitchFamily="34" charset="0"/>
                <a:cs typeface="Arial" pitchFamily="34" charset="0"/>
              </a:rPr>
              <a:t>Virtualized Operating systems are </a:t>
            </a:r>
          </a:p>
          <a:p>
            <a:pPr marL="342900" lvl="1" indent="-342900">
              <a:buNone/>
            </a:pPr>
            <a:r>
              <a:rPr lang="en-US" sz="1800" dirty="0" smtClean="0">
                <a:solidFill>
                  <a:schemeClr val="bg1"/>
                </a:solidFill>
                <a:latin typeface="Arial" pitchFamily="34" charset="0"/>
                <a:cs typeface="Arial" pitchFamily="34" charset="0"/>
              </a:rPr>
              <a:t>the most common, but their are many forms to virtualization and each have their </a:t>
            </a:r>
          </a:p>
          <a:p>
            <a:pPr marL="342900" lvl="1" indent="-342900">
              <a:buNone/>
            </a:pPr>
            <a:r>
              <a:rPr lang="en-US" sz="1800" dirty="0" smtClean="0">
                <a:solidFill>
                  <a:schemeClr val="bg1"/>
                </a:solidFill>
                <a:latin typeface="Arial" pitchFamily="34" charset="0"/>
                <a:cs typeface="Arial" pitchFamily="34" charset="0"/>
              </a:rPr>
              <a:t>own vulnerabilities and concerns one needs to research.</a:t>
            </a:r>
          </a:p>
          <a:p>
            <a:pPr marL="342900" lvl="1" indent="-342900">
              <a:buNone/>
            </a:pPr>
            <a:endParaRPr lang="en-US" sz="1800" dirty="0" smtClean="0">
              <a:solidFill>
                <a:schemeClr val="bg1"/>
              </a:solidFill>
              <a:latin typeface="Arial" pitchFamily="34" charset="0"/>
              <a:cs typeface="Arial" pitchFamily="34" charset="0"/>
            </a:endParaRPr>
          </a:p>
          <a:p>
            <a:pPr lvl="0"/>
            <a:r>
              <a:rPr lang="en-US" sz="1800" dirty="0" smtClean="0">
                <a:solidFill>
                  <a:schemeClr val="bg1"/>
                </a:solidFill>
                <a:latin typeface="Arial" pitchFamily="34" charset="0"/>
                <a:cs typeface="Arial" pitchFamily="34" charset="0"/>
              </a:rPr>
              <a:t>Virtual machine Guest Hardening</a:t>
            </a:r>
          </a:p>
          <a:p>
            <a:pPr lvl="0"/>
            <a:r>
              <a:rPr lang="en-US" sz="1800" dirty="0" smtClean="0">
                <a:solidFill>
                  <a:schemeClr val="bg1"/>
                </a:solidFill>
                <a:latin typeface="Arial" pitchFamily="34" charset="0"/>
                <a:cs typeface="Arial" pitchFamily="34" charset="0"/>
              </a:rPr>
              <a:t>Hypervisor Security</a:t>
            </a:r>
          </a:p>
          <a:p>
            <a:pPr lvl="0"/>
            <a:r>
              <a:rPr lang="en-US" sz="1800" dirty="0" smtClean="0">
                <a:solidFill>
                  <a:schemeClr val="bg1"/>
                </a:solidFill>
                <a:latin typeface="Arial" pitchFamily="34" charset="0"/>
                <a:cs typeface="Arial" pitchFamily="34" charset="0"/>
              </a:rPr>
              <a:t>Inter-VM attacks and blind Spots</a:t>
            </a:r>
          </a:p>
          <a:p>
            <a:pPr lvl="0"/>
            <a:r>
              <a:rPr lang="en-US" sz="1800" dirty="0" smtClean="0">
                <a:solidFill>
                  <a:schemeClr val="bg1"/>
                </a:solidFill>
                <a:latin typeface="Arial" pitchFamily="34" charset="0"/>
                <a:cs typeface="Arial" pitchFamily="34" charset="0"/>
              </a:rPr>
              <a:t>Performance Concerns</a:t>
            </a:r>
          </a:p>
          <a:p>
            <a:pPr lvl="0"/>
            <a:r>
              <a:rPr lang="en-US" sz="1800" dirty="0" smtClean="0">
                <a:solidFill>
                  <a:schemeClr val="bg1"/>
                </a:solidFill>
                <a:latin typeface="Arial" pitchFamily="34" charset="0"/>
                <a:cs typeface="Arial" pitchFamily="34" charset="0"/>
              </a:rPr>
              <a:t>Operational Complexity from VM sprawl</a:t>
            </a:r>
          </a:p>
          <a:p>
            <a:pPr lvl="0"/>
            <a:r>
              <a:rPr lang="en-US" sz="1800" dirty="0" smtClean="0">
                <a:solidFill>
                  <a:schemeClr val="bg1"/>
                </a:solidFill>
                <a:latin typeface="Arial" pitchFamily="34" charset="0"/>
                <a:cs typeface="Arial" pitchFamily="34" charset="0"/>
              </a:rPr>
              <a:t>Instant On Gaps</a:t>
            </a:r>
          </a:p>
          <a:p>
            <a:pPr lvl="0"/>
            <a:r>
              <a:rPr lang="en-US" sz="1800" dirty="0" smtClean="0">
                <a:solidFill>
                  <a:schemeClr val="bg1"/>
                </a:solidFill>
                <a:latin typeface="Arial" pitchFamily="34" charset="0"/>
                <a:cs typeface="Arial" pitchFamily="34" charset="0"/>
              </a:rPr>
              <a:t>Virtual Machine Encryption</a:t>
            </a:r>
          </a:p>
          <a:p>
            <a:pPr lvl="0"/>
            <a:r>
              <a:rPr lang="en-US" sz="1800" dirty="0" smtClean="0">
                <a:solidFill>
                  <a:schemeClr val="bg1"/>
                </a:solidFill>
                <a:latin typeface="Arial" pitchFamily="34" charset="0"/>
                <a:cs typeface="Arial" pitchFamily="34" charset="0"/>
              </a:rPr>
              <a:t>Data Comingling</a:t>
            </a:r>
          </a:p>
          <a:p>
            <a:pPr lvl="0"/>
            <a:r>
              <a:rPr lang="en-US" sz="1800" dirty="0" smtClean="0">
                <a:solidFill>
                  <a:schemeClr val="bg1"/>
                </a:solidFill>
                <a:latin typeface="Arial" pitchFamily="34" charset="0"/>
                <a:cs typeface="Arial" pitchFamily="34" charset="0"/>
              </a:rPr>
              <a:t>Virtual Machine Data Destruction</a:t>
            </a:r>
          </a:p>
          <a:p>
            <a:pPr lvl="0"/>
            <a:r>
              <a:rPr lang="en-US" sz="1800" dirty="0" smtClean="0">
                <a:solidFill>
                  <a:schemeClr val="bg1"/>
                </a:solidFill>
                <a:latin typeface="Arial" pitchFamily="34" charset="0"/>
                <a:cs typeface="Arial" pitchFamily="34" charset="0"/>
              </a:rPr>
              <a:t>Virtual Machine Image Tampering</a:t>
            </a:r>
          </a:p>
          <a:p>
            <a:pPr lvl="0"/>
            <a:r>
              <a:rPr lang="en-US" sz="1800" dirty="0" smtClean="0">
                <a:solidFill>
                  <a:schemeClr val="bg1"/>
                </a:solidFill>
                <a:latin typeface="Arial" pitchFamily="34" charset="0"/>
                <a:cs typeface="Arial" pitchFamily="34" charset="0"/>
              </a:rPr>
              <a:t>In-Motion Virtual Machines</a:t>
            </a:r>
          </a:p>
          <a:p>
            <a:pPr marL="342900" lvl="1" indent="-342900">
              <a:buNone/>
            </a:pPr>
            <a:endParaRPr lang="en-US" sz="1800" dirty="0" smtClean="0">
              <a:solidFill>
                <a:schemeClr val="bg1"/>
              </a:solidFill>
              <a:latin typeface="Arial" pitchFamily="34" charset="0"/>
              <a:cs typeface="Arial" pitchFamily="34" charset="0"/>
            </a:endParaRPr>
          </a:p>
          <a:p>
            <a:pPr>
              <a:buNone/>
            </a:pPr>
            <a:endParaRPr lang="en-US" sz="1800" u="sng" dirty="0" smtClean="0">
              <a:solidFill>
                <a:schemeClr val="bg1"/>
              </a:solidFill>
              <a:latin typeface="Arial" pitchFamily="34" charset="0"/>
              <a:cs typeface="Arial" pitchFamily="34" charset="0"/>
            </a:endParaRPr>
          </a:p>
        </p:txBody>
      </p:sp>
      <p:grpSp>
        <p:nvGrpSpPr>
          <p:cNvPr id="2" name="Group 5"/>
          <p:cNvGrpSpPr/>
          <p:nvPr/>
        </p:nvGrpSpPr>
        <p:grpSpPr>
          <a:xfrm>
            <a:off x="304800" y="457200"/>
            <a:ext cx="59436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Hypervisors – Type I and Type II</a:t>
              </a:r>
              <a:endParaRPr lang="en-US" sz="2800" kern="1200" dirty="0"/>
            </a:p>
          </p:txBody>
        </p:sp>
      </p:grpSp>
      <p:sp>
        <p:nvSpPr>
          <p:cNvPr id="9" name="TextBox 8"/>
          <p:cNvSpPr txBox="1"/>
          <p:nvPr/>
        </p:nvSpPr>
        <p:spPr>
          <a:xfrm>
            <a:off x="5257800" y="4724400"/>
            <a:ext cx="3886200" cy="1477328"/>
          </a:xfrm>
          <a:prstGeom prst="rect">
            <a:avLst/>
          </a:prstGeom>
          <a:noFill/>
        </p:spPr>
        <p:txBody>
          <a:bodyPr wrap="square" rtlCol="0">
            <a:spAutoFit/>
          </a:bodyPr>
          <a:lstStyle/>
          <a:p>
            <a:r>
              <a:rPr lang="en-US" dirty="0" smtClean="0">
                <a:solidFill>
                  <a:schemeClr val="bg1"/>
                </a:solidFill>
              </a:rPr>
              <a:t>National Vulnerability Database</a:t>
            </a:r>
          </a:p>
          <a:p>
            <a:r>
              <a:rPr lang="en-US" b="1" dirty="0" smtClean="0">
                <a:solidFill>
                  <a:srgbClr val="FFFF00"/>
                </a:solidFill>
              </a:rPr>
              <a:t>https://goo.gl/RXMO7V</a:t>
            </a:r>
          </a:p>
          <a:p>
            <a:endParaRPr lang="en-US" dirty="0" smtClean="0">
              <a:solidFill>
                <a:srgbClr val="FFFF00"/>
              </a:solidFill>
            </a:endParaRPr>
          </a:p>
          <a:p>
            <a:r>
              <a:rPr lang="en-US" dirty="0" smtClean="0">
                <a:solidFill>
                  <a:schemeClr val="bg1"/>
                </a:solidFill>
              </a:rPr>
              <a:t>Cloud Security Alliance</a:t>
            </a:r>
          </a:p>
          <a:p>
            <a:r>
              <a:rPr lang="en-US" b="1" dirty="0" smtClean="0">
                <a:solidFill>
                  <a:srgbClr val="FFFF00"/>
                </a:solidFill>
              </a:rPr>
              <a:t>https://cloudsecurityalliance.org/</a:t>
            </a:r>
            <a:endParaRPr lang="en-US" b="1" dirty="0">
              <a:solidFill>
                <a:srgbClr val="FFFF00"/>
              </a:solidFill>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body" sz="half" idx="1"/>
          </p:nvPr>
        </p:nvSpPr>
        <p:spPr>
          <a:xfrm>
            <a:off x="152400" y="1600200"/>
            <a:ext cx="8610600" cy="3124200"/>
          </a:xfrm>
        </p:spPr>
        <p:txBody>
          <a:bodyPr/>
          <a:lstStyle/>
          <a:p>
            <a:pPr marL="342900" lvl="1" indent="-342900">
              <a:buNone/>
            </a:pPr>
            <a:endParaRPr lang="en-US" sz="1800" b="1" dirty="0" smtClean="0">
              <a:solidFill>
                <a:schemeClr val="bg1"/>
              </a:solidFill>
              <a:latin typeface="Arial" pitchFamily="34" charset="0"/>
              <a:cs typeface="Arial" pitchFamily="34" charset="0"/>
            </a:endParaRPr>
          </a:p>
          <a:p>
            <a:pPr>
              <a:buNone/>
            </a:pPr>
            <a:endParaRPr lang="en-US" sz="1800" u="sng" dirty="0" smtClean="0">
              <a:solidFill>
                <a:schemeClr val="bg1"/>
              </a:solidFill>
              <a:latin typeface="Arial" pitchFamily="34" charset="0"/>
              <a:cs typeface="Arial" pitchFamily="34" charset="0"/>
            </a:endParaRPr>
          </a:p>
        </p:txBody>
      </p:sp>
      <p:grpSp>
        <p:nvGrpSpPr>
          <p:cNvPr id="2" name="Group 5"/>
          <p:cNvGrpSpPr/>
          <p:nvPr/>
        </p:nvGrpSpPr>
        <p:grpSpPr>
          <a:xfrm>
            <a:off x="228600" y="304800"/>
            <a:ext cx="59436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Hypervisors – Type I and Type II</a:t>
              </a:r>
              <a:endParaRPr lang="en-US" sz="2800" kern="1200" dirty="0"/>
            </a:p>
          </p:txBody>
        </p:sp>
      </p:grpSp>
      <p:sp>
        <p:nvSpPr>
          <p:cNvPr id="9" name="TextBox 8"/>
          <p:cNvSpPr txBox="1"/>
          <p:nvPr/>
        </p:nvSpPr>
        <p:spPr>
          <a:xfrm>
            <a:off x="228600" y="1124664"/>
            <a:ext cx="8229600" cy="5539978"/>
          </a:xfrm>
          <a:prstGeom prst="rect">
            <a:avLst/>
          </a:prstGeom>
          <a:noFill/>
        </p:spPr>
        <p:txBody>
          <a:bodyPr wrap="square" rtlCol="0">
            <a:spAutoFit/>
          </a:bodyPr>
          <a:lstStyle/>
          <a:p>
            <a:r>
              <a:rPr lang="en-US" b="1" u="sng" dirty="0" smtClean="0">
                <a:solidFill>
                  <a:srgbClr val="FFFF00"/>
                </a:solidFill>
              </a:rPr>
              <a:t>Locking Down the Hypervisor – NIST 800-125a Standards</a:t>
            </a:r>
          </a:p>
          <a:p>
            <a:r>
              <a:rPr lang="en-US" dirty="0" smtClean="0">
                <a:solidFill>
                  <a:schemeClr val="bg1"/>
                </a:solidFill>
              </a:rPr>
              <a:t>The </a:t>
            </a:r>
            <a:r>
              <a:rPr lang="en-US" b="1" dirty="0" smtClean="0">
                <a:solidFill>
                  <a:schemeClr val="bg1"/>
                </a:solidFill>
              </a:rPr>
              <a:t>NIST 800-125a </a:t>
            </a:r>
            <a:r>
              <a:rPr lang="en-US" dirty="0" smtClean="0">
                <a:solidFill>
                  <a:schemeClr val="bg1"/>
                </a:solidFill>
              </a:rPr>
              <a:t>outlines five base line methods to lockdown the Hypervisor</a:t>
            </a:r>
          </a:p>
          <a:p>
            <a:endParaRPr lang="en-US" dirty="0" smtClean="0">
              <a:solidFill>
                <a:schemeClr val="bg1"/>
              </a:solidFill>
            </a:endParaRPr>
          </a:p>
          <a:p>
            <a:pPr marL="342900" lvl="0" indent="-342900">
              <a:buFont typeface="+mj-lt"/>
              <a:buAutoNum type="arabicPeriod"/>
            </a:pPr>
            <a:r>
              <a:rPr lang="en-US" b="1" dirty="0" smtClean="0">
                <a:solidFill>
                  <a:schemeClr val="bg1"/>
                </a:solidFill>
              </a:rPr>
              <a:t>HY-BF1</a:t>
            </a:r>
            <a:r>
              <a:rPr lang="en-US" dirty="0" smtClean="0">
                <a:solidFill>
                  <a:schemeClr val="bg1"/>
                </a:solidFill>
              </a:rPr>
              <a:t>: Execution Isolation for Virtual Machines</a:t>
            </a:r>
          </a:p>
          <a:p>
            <a:pPr marL="342900" lvl="0" indent="-342900"/>
            <a:r>
              <a:rPr lang="en-US" dirty="0" smtClean="0">
                <a:solidFill>
                  <a:schemeClr val="bg1"/>
                </a:solidFill>
              </a:rPr>
              <a:t>	</a:t>
            </a:r>
            <a:r>
              <a:rPr lang="en-US" sz="1600" dirty="0" smtClean="0">
                <a:solidFill>
                  <a:schemeClr val="bg1"/>
                </a:solidFill>
              </a:rPr>
              <a:t>Memory Management, context switching between various processor states during the running of applications in VMs</a:t>
            </a:r>
            <a:endParaRPr lang="en-US" dirty="0" smtClean="0">
              <a:solidFill>
                <a:schemeClr val="bg1"/>
              </a:solidFill>
            </a:endParaRPr>
          </a:p>
          <a:p>
            <a:pPr marL="342900" lvl="0" indent="-342900"/>
            <a:endParaRPr lang="en-US" sz="1200" dirty="0" smtClean="0">
              <a:solidFill>
                <a:schemeClr val="bg1"/>
              </a:solidFill>
            </a:endParaRPr>
          </a:p>
          <a:p>
            <a:pPr marL="342900" lvl="0" indent="-342900"/>
            <a:r>
              <a:rPr lang="en-US" dirty="0" smtClean="0">
                <a:solidFill>
                  <a:schemeClr val="bg1"/>
                </a:solidFill>
              </a:rPr>
              <a:t>2.  </a:t>
            </a:r>
            <a:r>
              <a:rPr lang="en-US" b="1" dirty="0" smtClean="0">
                <a:solidFill>
                  <a:schemeClr val="bg1"/>
                </a:solidFill>
              </a:rPr>
              <a:t>HY-BF2</a:t>
            </a:r>
            <a:r>
              <a:rPr lang="en-US" dirty="0" smtClean="0">
                <a:solidFill>
                  <a:schemeClr val="bg1"/>
                </a:solidFill>
              </a:rPr>
              <a:t>: Device Emulation &amp; Access Control</a:t>
            </a:r>
          </a:p>
          <a:p>
            <a:pPr marL="342900" lvl="0" indent="-342900"/>
            <a:r>
              <a:rPr lang="en-US" dirty="0" smtClean="0">
                <a:solidFill>
                  <a:schemeClr val="bg1"/>
                </a:solidFill>
              </a:rPr>
              <a:t>	</a:t>
            </a:r>
            <a:r>
              <a:rPr lang="en-US" sz="1600" dirty="0" smtClean="0">
                <a:solidFill>
                  <a:schemeClr val="bg1"/>
                </a:solidFill>
              </a:rPr>
              <a:t>Emulating all Network &amp; storage devices that different native drivers </a:t>
            </a:r>
            <a:r>
              <a:rPr lang="en-US" sz="1600" dirty="0" err="1" smtClean="0">
                <a:solidFill>
                  <a:schemeClr val="bg1"/>
                </a:solidFill>
              </a:rPr>
              <a:t>i</a:t>
            </a:r>
            <a:r>
              <a:rPr lang="en-US" sz="1600" dirty="0" smtClean="0">
                <a:solidFill>
                  <a:schemeClr val="bg1"/>
                </a:solidFill>
              </a:rPr>
              <a:t> VMs are expecting, mediating access to physical devices by different VMs</a:t>
            </a:r>
            <a:endParaRPr lang="en-US" dirty="0" smtClean="0">
              <a:solidFill>
                <a:schemeClr val="bg1"/>
              </a:solidFill>
            </a:endParaRPr>
          </a:p>
          <a:p>
            <a:pPr marL="342900" lvl="0" indent="-342900"/>
            <a:endParaRPr lang="en-US" sz="1200" dirty="0" smtClean="0">
              <a:solidFill>
                <a:schemeClr val="bg1"/>
              </a:solidFill>
            </a:endParaRPr>
          </a:p>
          <a:p>
            <a:pPr marL="342900" lvl="0" indent="-342900"/>
            <a:r>
              <a:rPr lang="en-US" dirty="0" smtClean="0">
                <a:solidFill>
                  <a:schemeClr val="bg1"/>
                </a:solidFill>
              </a:rPr>
              <a:t>3.  </a:t>
            </a:r>
            <a:r>
              <a:rPr lang="en-US" b="1" dirty="0" smtClean="0">
                <a:solidFill>
                  <a:schemeClr val="bg1"/>
                </a:solidFill>
              </a:rPr>
              <a:t>HY-BF3</a:t>
            </a:r>
            <a:r>
              <a:rPr lang="en-US" dirty="0" smtClean="0">
                <a:solidFill>
                  <a:schemeClr val="bg1"/>
                </a:solidFill>
              </a:rPr>
              <a:t>: Execution of Privileged Operations</a:t>
            </a:r>
          </a:p>
          <a:p>
            <a:pPr marL="342900" lvl="0" indent="-342900"/>
            <a:r>
              <a:rPr lang="en-US" dirty="0" smtClean="0">
                <a:solidFill>
                  <a:schemeClr val="bg1"/>
                </a:solidFill>
              </a:rPr>
              <a:t>	</a:t>
            </a:r>
            <a:r>
              <a:rPr lang="en-US" sz="1600" dirty="0" smtClean="0">
                <a:solidFill>
                  <a:schemeClr val="bg1"/>
                </a:solidFill>
              </a:rPr>
              <a:t>Certain operations invoked by Guest OS, may have to be executed by the hypervisor, instead of the host hardware.</a:t>
            </a:r>
            <a:endParaRPr lang="en-US" dirty="0" smtClean="0">
              <a:solidFill>
                <a:schemeClr val="bg1"/>
              </a:solidFill>
            </a:endParaRPr>
          </a:p>
          <a:p>
            <a:pPr marL="342900" lvl="0" indent="-342900"/>
            <a:endParaRPr lang="en-US" sz="1200" dirty="0" smtClean="0">
              <a:solidFill>
                <a:schemeClr val="bg1"/>
              </a:solidFill>
            </a:endParaRPr>
          </a:p>
          <a:p>
            <a:pPr marL="342900" lvl="0" indent="-342900"/>
            <a:r>
              <a:rPr lang="en-US" dirty="0" smtClean="0">
                <a:solidFill>
                  <a:schemeClr val="bg1"/>
                </a:solidFill>
              </a:rPr>
              <a:t>4.  </a:t>
            </a:r>
            <a:r>
              <a:rPr lang="en-US" b="1" dirty="0" smtClean="0">
                <a:solidFill>
                  <a:schemeClr val="bg1"/>
                </a:solidFill>
              </a:rPr>
              <a:t>HY-BF4</a:t>
            </a:r>
            <a:r>
              <a:rPr lang="en-US" dirty="0" smtClean="0">
                <a:solidFill>
                  <a:schemeClr val="bg1"/>
                </a:solidFill>
              </a:rPr>
              <a:t>: Management of VM’s</a:t>
            </a:r>
          </a:p>
          <a:p>
            <a:pPr marL="342900" lvl="0" indent="-342900"/>
            <a:r>
              <a:rPr lang="en-US" dirty="0" smtClean="0">
                <a:solidFill>
                  <a:schemeClr val="bg1"/>
                </a:solidFill>
              </a:rPr>
              <a:t>	Setting and Monitoring configuration parameters of VMs states</a:t>
            </a:r>
          </a:p>
          <a:p>
            <a:pPr marL="342900" lvl="0" indent="-342900"/>
            <a:endParaRPr lang="en-US" dirty="0" smtClean="0">
              <a:solidFill>
                <a:schemeClr val="bg1"/>
              </a:solidFill>
            </a:endParaRPr>
          </a:p>
          <a:p>
            <a:pPr marL="342900" lvl="0" indent="-342900">
              <a:buAutoNum type="arabicPeriod" startAt="5"/>
            </a:pPr>
            <a:r>
              <a:rPr lang="en-US" b="1" dirty="0" smtClean="0">
                <a:solidFill>
                  <a:schemeClr val="bg1"/>
                </a:solidFill>
              </a:rPr>
              <a:t>HY-BF5</a:t>
            </a:r>
            <a:r>
              <a:rPr lang="en-US" dirty="0" smtClean="0">
                <a:solidFill>
                  <a:schemeClr val="bg1"/>
                </a:solidFill>
              </a:rPr>
              <a:t>: Administration of Hypervisor Host &amp; Software</a:t>
            </a:r>
          </a:p>
          <a:p>
            <a:pPr marL="342900" lvl="0" indent="-342900"/>
            <a:r>
              <a:rPr lang="en-US" dirty="0" smtClean="0">
                <a:solidFill>
                  <a:schemeClr val="bg1"/>
                </a:solidFill>
              </a:rPr>
              <a:t>	</a:t>
            </a:r>
            <a:r>
              <a:rPr lang="en-US" sz="1600" dirty="0" smtClean="0">
                <a:solidFill>
                  <a:schemeClr val="bg1"/>
                </a:solidFill>
              </a:rPr>
              <a:t>Configure correct parameters for user interactions with hypervisor host and software within the Virtual Network</a:t>
            </a:r>
            <a:r>
              <a:rPr lang="en-US" dirty="0" smtClean="0">
                <a:solidFill>
                  <a:schemeClr val="bg1"/>
                </a:solidFill>
              </a:rPr>
              <a:t>.</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228600" y="304800"/>
            <a:ext cx="59436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ENISA Security &amp; Risk Concerns</a:t>
              </a:r>
              <a:endParaRPr lang="en-US" sz="2800" kern="1200" dirty="0"/>
            </a:p>
          </p:txBody>
        </p:sp>
      </p:grpSp>
      <p:graphicFrame>
        <p:nvGraphicFramePr>
          <p:cNvPr id="7" name="Table 6"/>
          <p:cNvGraphicFramePr>
            <a:graphicFrameLocks noGrp="1"/>
          </p:cNvGraphicFramePr>
          <p:nvPr/>
        </p:nvGraphicFramePr>
        <p:xfrm>
          <a:off x="457200" y="990600"/>
          <a:ext cx="8229600" cy="5597645"/>
        </p:xfrm>
        <a:graphic>
          <a:graphicData uri="http://schemas.openxmlformats.org/drawingml/2006/table">
            <a:tbl>
              <a:tblPr firstRow="1" bandRow="1">
                <a:tableStyleId>{5C22544A-7EE6-4342-B048-85BDC9FD1C3A}</a:tableStyleId>
              </a:tblPr>
              <a:tblGrid>
                <a:gridCol w="3276600"/>
                <a:gridCol w="4953000"/>
              </a:tblGrid>
              <a:tr h="485492">
                <a:tc gridSpan="2">
                  <a:txBody>
                    <a:bodyPr/>
                    <a:lstStyle/>
                    <a:p>
                      <a:r>
                        <a:rPr lang="en-US" sz="2000" dirty="0" smtClean="0">
                          <a:latin typeface="Arial" pitchFamily="34" charset="0"/>
                          <a:cs typeface="Arial" pitchFamily="34" charset="0"/>
                        </a:rPr>
                        <a:t>ENISA</a:t>
                      </a:r>
                      <a:r>
                        <a:rPr lang="en-US" sz="2000" baseline="0" dirty="0" smtClean="0">
                          <a:latin typeface="Arial" pitchFamily="34" charset="0"/>
                          <a:cs typeface="Arial" pitchFamily="34" charset="0"/>
                        </a:rPr>
                        <a:t>  Questions</a:t>
                      </a:r>
                      <a:endParaRPr lang="en-US" sz="2000" dirty="0">
                        <a:latin typeface="Arial" pitchFamily="34" charset="0"/>
                        <a:cs typeface="Arial" pitchFamily="34" charset="0"/>
                      </a:endParaRPr>
                    </a:p>
                  </a:txBody>
                  <a:tcPr/>
                </a:tc>
                <a:tc hMerge="1">
                  <a:txBody>
                    <a:bodyPr/>
                    <a:lstStyle/>
                    <a:p>
                      <a:endParaRPr lang="en-US" dirty="0"/>
                    </a:p>
                  </a:txBody>
                  <a:tcPr/>
                </a:tc>
              </a:tr>
              <a:tr h="454371">
                <a:tc>
                  <a:txBody>
                    <a:bodyPr/>
                    <a:lstStyle/>
                    <a:p>
                      <a:r>
                        <a:rPr lang="en-US" sz="1600" dirty="0" smtClean="0">
                          <a:latin typeface="Arial" pitchFamily="34" charset="0"/>
                          <a:cs typeface="Arial" pitchFamily="34" charset="0"/>
                        </a:rPr>
                        <a:t>Vendor Lock-In</a:t>
                      </a:r>
                      <a:endParaRPr lang="en-US" sz="1600" dirty="0">
                        <a:latin typeface="Arial" pitchFamily="34" charset="0"/>
                        <a:cs typeface="Arial" pitchFamily="34" charset="0"/>
                      </a:endParaRPr>
                    </a:p>
                  </a:txBody>
                  <a:tcPr/>
                </a:tc>
                <a:tc>
                  <a:txBody>
                    <a:bodyPr/>
                    <a:lstStyle/>
                    <a:p>
                      <a:r>
                        <a:rPr lang="en-US" sz="1200" dirty="0" smtClean="0">
                          <a:solidFill>
                            <a:schemeClr val="bg1"/>
                          </a:solidFill>
                          <a:latin typeface="Arial" pitchFamily="34" charset="0"/>
                          <a:cs typeface="Arial" pitchFamily="34" charset="0"/>
                        </a:rPr>
                        <a:t>Custom</a:t>
                      </a:r>
                      <a:r>
                        <a:rPr lang="en-US" sz="1200" baseline="0" dirty="0" smtClean="0">
                          <a:solidFill>
                            <a:schemeClr val="bg1"/>
                          </a:solidFill>
                          <a:latin typeface="Arial" pitchFamily="34" charset="0"/>
                          <a:cs typeface="Arial" pitchFamily="34" charset="0"/>
                        </a:rPr>
                        <a:t> Built Applications and Design architectures unique to that provider . If you move it may required a total rewrite of your applications and databases or worst your apps will stop working?</a:t>
                      </a:r>
                      <a:endParaRPr lang="en-US" sz="1200" dirty="0">
                        <a:solidFill>
                          <a:schemeClr val="bg1"/>
                        </a:solidFill>
                        <a:latin typeface="Arial" pitchFamily="34" charset="0"/>
                        <a:cs typeface="Arial" pitchFamily="34" charset="0"/>
                      </a:endParaRPr>
                    </a:p>
                  </a:txBody>
                  <a:tcPr>
                    <a:solidFill>
                      <a:srgbClr val="FF0000"/>
                    </a:solidFill>
                  </a:tcPr>
                </a:tc>
              </a:tr>
              <a:tr h="454371">
                <a:tc>
                  <a:txBody>
                    <a:bodyPr/>
                    <a:lstStyle/>
                    <a:p>
                      <a:r>
                        <a:rPr lang="en-US" sz="1600" dirty="0" smtClean="0">
                          <a:latin typeface="Arial" pitchFamily="34" charset="0"/>
                          <a:cs typeface="Arial" pitchFamily="34" charset="0"/>
                        </a:rPr>
                        <a:t>Loss of Governance</a:t>
                      </a:r>
                      <a:endParaRPr lang="en-US" sz="1600" dirty="0">
                        <a:latin typeface="Arial" pitchFamily="34" charset="0"/>
                        <a:cs typeface="Arial" pitchFamily="34" charset="0"/>
                      </a:endParaRPr>
                    </a:p>
                  </a:txBody>
                  <a:tcPr/>
                </a:tc>
                <a:tc>
                  <a:txBody>
                    <a:bodyPr/>
                    <a:lstStyle/>
                    <a:p>
                      <a:r>
                        <a:rPr lang="en-US" sz="1200" b="0" dirty="0" smtClean="0">
                          <a:solidFill>
                            <a:schemeClr val="bg1"/>
                          </a:solidFill>
                          <a:latin typeface="Arial" pitchFamily="34" charset="0"/>
                          <a:cs typeface="Arial" pitchFamily="34" charset="0"/>
                        </a:rPr>
                        <a:t>Loss</a:t>
                      </a:r>
                      <a:r>
                        <a:rPr lang="en-US" sz="1200" b="0" baseline="0" dirty="0" smtClean="0">
                          <a:solidFill>
                            <a:schemeClr val="bg1"/>
                          </a:solidFill>
                          <a:latin typeface="Arial" pitchFamily="34" charset="0"/>
                          <a:cs typeface="Arial" pitchFamily="34" charset="0"/>
                        </a:rPr>
                        <a:t> of control over key</a:t>
                      </a:r>
                      <a:r>
                        <a:rPr lang="en-US" sz="1200" b="0" dirty="0" smtClean="0">
                          <a:solidFill>
                            <a:schemeClr val="bg1"/>
                          </a:solidFill>
                          <a:latin typeface="Arial" pitchFamily="34" charset="0"/>
                          <a:cs typeface="Arial" pitchFamily="34" charset="0"/>
                        </a:rPr>
                        <a:t> business</a:t>
                      </a:r>
                      <a:r>
                        <a:rPr lang="en-US" sz="1200" b="0" baseline="0" dirty="0" smtClean="0">
                          <a:solidFill>
                            <a:schemeClr val="bg1"/>
                          </a:solidFill>
                          <a:latin typeface="Arial" pitchFamily="34" charset="0"/>
                          <a:cs typeface="Arial" pitchFamily="34" charset="0"/>
                        </a:rPr>
                        <a:t> processes that could effect your profits  or cause you to loss business.</a:t>
                      </a:r>
                      <a:endParaRPr lang="en-US" sz="1200" b="0" dirty="0">
                        <a:solidFill>
                          <a:schemeClr val="bg1"/>
                        </a:solidFill>
                        <a:latin typeface="Arial" pitchFamily="34" charset="0"/>
                        <a:cs typeface="Arial" pitchFamily="34" charset="0"/>
                      </a:endParaRPr>
                    </a:p>
                  </a:txBody>
                  <a:tcPr>
                    <a:solidFill>
                      <a:srgbClr val="FF0000"/>
                    </a:solidFill>
                  </a:tcPr>
                </a:tc>
              </a:tr>
              <a:tr h="454371">
                <a:tc>
                  <a:txBody>
                    <a:bodyPr/>
                    <a:lstStyle/>
                    <a:p>
                      <a:r>
                        <a:rPr lang="en-US" sz="1600" dirty="0" smtClean="0">
                          <a:latin typeface="Arial" pitchFamily="34" charset="0"/>
                          <a:cs typeface="Arial" pitchFamily="34" charset="0"/>
                        </a:rPr>
                        <a:t>Compliance</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Arial" pitchFamily="34" charset="0"/>
                          <a:cs typeface="Arial" pitchFamily="34" charset="0"/>
                        </a:rPr>
                        <a:t>Depending on the business</a:t>
                      </a:r>
                      <a:r>
                        <a:rPr lang="en-US" sz="1200" b="0" baseline="0" dirty="0" smtClean="0">
                          <a:solidFill>
                            <a:schemeClr val="bg1"/>
                          </a:solidFill>
                          <a:latin typeface="Arial" pitchFamily="34" charset="0"/>
                          <a:cs typeface="Arial" pitchFamily="34" charset="0"/>
                        </a:rPr>
                        <a:t>, Government Regulations and Reporting controls might be a critical process that is best not left  in the hands of your Provider.</a:t>
                      </a:r>
                      <a:endParaRPr lang="en-US" sz="1200" b="0" dirty="0" smtClean="0">
                        <a:solidFill>
                          <a:schemeClr val="bg1"/>
                        </a:solidFill>
                        <a:latin typeface="Arial" pitchFamily="34" charset="0"/>
                        <a:cs typeface="Arial" pitchFamily="34" charset="0"/>
                      </a:endParaRPr>
                    </a:p>
                  </a:txBody>
                  <a:tcPr>
                    <a:solidFill>
                      <a:srgbClr val="FF0000"/>
                    </a:solidFill>
                  </a:tcPr>
                </a:tc>
              </a:tr>
              <a:tr h="454371">
                <a:tc>
                  <a:txBody>
                    <a:bodyPr/>
                    <a:lstStyle/>
                    <a:p>
                      <a:r>
                        <a:rPr lang="en-US" sz="1600" dirty="0" smtClean="0">
                          <a:latin typeface="Arial" pitchFamily="34" charset="0"/>
                          <a:cs typeface="Arial" pitchFamily="34" charset="0"/>
                        </a:rPr>
                        <a:t>Isolation Failure</a:t>
                      </a:r>
                      <a:endParaRPr lang="en-US" sz="16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Access to your data is stolen, hacked, copied or corrupted.</a:t>
                      </a:r>
                      <a:endParaRPr lang="en-US" sz="1200" dirty="0">
                        <a:latin typeface="Arial" pitchFamily="34" charset="0"/>
                        <a:cs typeface="Arial" pitchFamily="34" charset="0"/>
                      </a:endParaRPr>
                    </a:p>
                  </a:txBody>
                  <a:tcPr>
                    <a:solidFill>
                      <a:srgbClr val="FFFF00"/>
                    </a:solidFill>
                  </a:tcPr>
                </a:tc>
              </a:tr>
              <a:tr h="454371">
                <a:tc>
                  <a:txBody>
                    <a:bodyPr/>
                    <a:lstStyle/>
                    <a:p>
                      <a:r>
                        <a:rPr lang="en-US" sz="1600" dirty="0" smtClean="0">
                          <a:latin typeface="Arial" pitchFamily="34" charset="0"/>
                          <a:cs typeface="Arial" pitchFamily="34" charset="0"/>
                        </a:rPr>
                        <a:t>People/Process</a:t>
                      </a:r>
                      <a:r>
                        <a:rPr lang="en-US" sz="1600" baseline="0" dirty="0" smtClean="0">
                          <a:latin typeface="Arial" pitchFamily="34" charset="0"/>
                          <a:cs typeface="Arial" pitchFamily="34" charset="0"/>
                        </a:rPr>
                        <a:t> Risks</a:t>
                      </a:r>
                      <a:endParaRPr lang="en-US" sz="16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People have not been properly</a:t>
                      </a:r>
                      <a:r>
                        <a:rPr lang="en-US" sz="1200" baseline="0" dirty="0" smtClean="0">
                          <a:latin typeface="Arial" pitchFamily="34" charset="0"/>
                          <a:cs typeface="Arial" pitchFamily="34" charset="0"/>
                        </a:rPr>
                        <a:t> cleared, and processes like upgrading and patching systems not clearly designed and controlled.</a:t>
                      </a:r>
                      <a:endParaRPr lang="en-US" sz="1200" dirty="0">
                        <a:latin typeface="Arial" pitchFamily="34" charset="0"/>
                        <a:cs typeface="Arial" pitchFamily="34" charset="0"/>
                      </a:endParaRPr>
                    </a:p>
                  </a:txBody>
                  <a:tcPr>
                    <a:solidFill>
                      <a:srgbClr val="FFFF00"/>
                    </a:solidFill>
                  </a:tcPr>
                </a:tc>
              </a:tr>
              <a:tr h="454371">
                <a:tc>
                  <a:txBody>
                    <a:bodyPr/>
                    <a:lstStyle/>
                    <a:p>
                      <a:r>
                        <a:rPr lang="en-US" sz="1600" dirty="0" smtClean="0">
                          <a:latin typeface="Arial" pitchFamily="34" charset="0"/>
                          <a:cs typeface="Arial" pitchFamily="34" charset="0"/>
                        </a:rPr>
                        <a:t>Lawsuits</a:t>
                      </a:r>
                      <a:endParaRPr lang="en-US" sz="16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Interstate commerce is controlled by congress, but each state does have their own laws</a:t>
                      </a:r>
                      <a:r>
                        <a:rPr lang="en-US" sz="1200" baseline="0" dirty="0" smtClean="0">
                          <a:latin typeface="Arial" pitchFamily="34" charset="0"/>
                          <a:cs typeface="Arial" pitchFamily="34" charset="0"/>
                        </a:rPr>
                        <a:t> and  regulation relating to tax, insurance, business structures…etc - if something should happen?</a:t>
                      </a:r>
                      <a:endParaRPr lang="en-US" sz="1200" dirty="0">
                        <a:latin typeface="Arial" pitchFamily="34" charset="0"/>
                        <a:cs typeface="Arial" pitchFamily="34" charset="0"/>
                      </a:endParaRPr>
                    </a:p>
                  </a:txBody>
                  <a:tcPr>
                    <a:solidFill>
                      <a:srgbClr val="FFFF00"/>
                    </a:solidFill>
                  </a:tcPr>
                </a:tc>
              </a:tr>
              <a:tr h="454371">
                <a:tc>
                  <a:txBody>
                    <a:bodyPr/>
                    <a:lstStyle/>
                    <a:p>
                      <a:r>
                        <a:rPr lang="en-US" sz="1600" dirty="0" smtClean="0">
                          <a:latin typeface="Arial" pitchFamily="34" charset="0"/>
                          <a:cs typeface="Arial" pitchFamily="34" charset="0"/>
                        </a:rPr>
                        <a:t>Changes of Jurisdiction</a:t>
                      </a:r>
                      <a:endParaRPr lang="en-US" sz="16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International Laws, Due Care and Safe Harbor Rules and Regulations. Also lets not forget local and state laws.</a:t>
                      </a:r>
                      <a:endParaRPr lang="en-US" sz="1200" dirty="0">
                        <a:latin typeface="Arial" pitchFamily="34" charset="0"/>
                        <a:cs typeface="Arial" pitchFamily="34" charset="0"/>
                      </a:endParaRPr>
                    </a:p>
                  </a:txBody>
                  <a:tcPr>
                    <a:solidFill>
                      <a:srgbClr val="FFFF00"/>
                    </a:solidFill>
                  </a:tcPr>
                </a:tc>
              </a:tr>
              <a:tr h="454371">
                <a:tc>
                  <a:txBody>
                    <a:bodyPr/>
                    <a:lstStyle/>
                    <a:p>
                      <a:r>
                        <a:rPr lang="en-US" sz="1600" dirty="0" smtClean="0">
                          <a:latin typeface="Arial" pitchFamily="34" charset="0"/>
                          <a:cs typeface="Arial" pitchFamily="34" charset="0"/>
                        </a:rPr>
                        <a:t>Network Mismanagement</a:t>
                      </a:r>
                      <a:endParaRPr lang="en-US" sz="16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People and Process mistakes.</a:t>
                      </a:r>
                      <a:endParaRPr lang="en-US" sz="1200" dirty="0">
                        <a:latin typeface="Arial" pitchFamily="34" charset="0"/>
                        <a:cs typeface="Arial" pitchFamily="34" charset="0"/>
                      </a:endParaRPr>
                    </a:p>
                  </a:txBody>
                  <a:tcPr>
                    <a:solidFill>
                      <a:srgbClr val="FFFF00"/>
                    </a:solidFill>
                  </a:tcPr>
                </a:tc>
              </a:tr>
              <a:tr h="454371">
                <a:tc>
                  <a:txBody>
                    <a:bodyPr/>
                    <a:lstStyle/>
                    <a:p>
                      <a:r>
                        <a:rPr lang="en-US" sz="1600" dirty="0" smtClean="0">
                          <a:latin typeface="Arial" pitchFamily="34" charset="0"/>
                          <a:cs typeface="Arial" pitchFamily="34" charset="0"/>
                        </a:rPr>
                        <a:t>Modification of Network Traffic</a:t>
                      </a:r>
                      <a:endParaRPr lang="en-US" sz="16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Communication</a:t>
                      </a:r>
                      <a:r>
                        <a:rPr lang="en-US" sz="1200" baseline="0" dirty="0" smtClean="0">
                          <a:latin typeface="Arial" pitchFamily="34" charset="0"/>
                          <a:cs typeface="Arial" pitchFamily="34" charset="0"/>
                        </a:rPr>
                        <a:t> of changes to the network and effects it might have on your business.</a:t>
                      </a:r>
                      <a:endParaRPr lang="en-US" sz="1200" dirty="0">
                        <a:latin typeface="Arial" pitchFamily="34" charset="0"/>
                        <a:cs typeface="Arial" pitchFamily="34" charset="0"/>
                      </a:endParaRPr>
                    </a:p>
                  </a:txBody>
                  <a:tcPr>
                    <a:solidFill>
                      <a:srgbClr val="FFFF00"/>
                    </a:solidFill>
                  </a:tcPr>
                </a:tc>
              </a:tr>
              <a:tr h="454371">
                <a:tc>
                  <a:txBody>
                    <a:bodyPr/>
                    <a:lstStyle/>
                    <a:p>
                      <a:r>
                        <a:rPr lang="en-US" sz="1600" dirty="0" smtClean="0">
                          <a:latin typeface="Arial" pitchFamily="34" charset="0"/>
                          <a:cs typeface="Arial" pitchFamily="34" charset="0"/>
                        </a:rPr>
                        <a:t>Architecture Designs</a:t>
                      </a:r>
                      <a:endParaRPr lang="en-US" sz="16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Few Providers will display how their</a:t>
                      </a:r>
                      <a:r>
                        <a:rPr lang="en-US" sz="1200" baseline="0" dirty="0" smtClean="0">
                          <a:latin typeface="Arial" pitchFamily="34" charset="0"/>
                          <a:cs typeface="Arial" pitchFamily="34" charset="0"/>
                        </a:rPr>
                        <a:t> cloud is designed</a:t>
                      </a:r>
                      <a:r>
                        <a:rPr lang="en-US" sz="1200" dirty="0" smtClean="0">
                          <a:latin typeface="Arial" pitchFamily="34" charset="0"/>
                          <a:cs typeface="Arial" pitchFamily="34" charset="0"/>
                        </a:rPr>
                        <a:t> </a:t>
                      </a:r>
                      <a:endParaRPr lang="en-US" sz="1200" dirty="0">
                        <a:latin typeface="Arial" pitchFamily="34" charset="0"/>
                        <a:cs typeface="Arial" pitchFamily="34" charset="0"/>
                      </a:endParaRPr>
                    </a:p>
                  </a:txBody>
                  <a:tcPr>
                    <a:solidFill>
                      <a:srgbClr val="FFFF00"/>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28600" y="304800"/>
            <a:ext cx="59436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ENISA Security &amp; Risk Concerns</a:t>
              </a:r>
              <a:endParaRPr lang="en-US" sz="2800" kern="1200" dirty="0"/>
            </a:p>
          </p:txBody>
        </p:sp>
      </p:grpSp>
      <p:graphicFrame>
        <p:nvGraphicFramePr>
          <p:cNvPr id="7" name="Table 6"/>
          <p:cNvGraphicFramePr>
            <a:graphicFrameLocks noGrp="1"/>
          </p:cNvGraphicFramePr>
          <p:nvPr/>
        </p:nvGraphicFramePr>
        <p:xfrm>
          <a:off x="457200" y="990600"/>
          <a:ext cx="8229600" cy="5617492"/>
        </p:xfrm>
        <a:graphic>
          <a:graphicData uri="http://schemas.openxmlformats.org/drawingml/2006/table">
            <a:tbl>
              <a:tblPr firstRow="1" bandRow="1">
                <a:tableStyleId>{5C22544A-7EE6-4342-B048-85BDC9FD1C3A}</a:tableStyleId>
              </a:tblPr>
              <a:tblGrid>
                <a:gridCol w="6705600"/>
                <a:gridCol w="1524000"/>
              </a:tblGrid>
              <a:tr h="426644">
                <a:tc gridSpan="2">
                  <a:txBody>
                    <a:bodyPr/>
                    <a:lstStyle/>
                    <a:p>
                      <a:r>
                        <a:rPr lang="en-US" sz="2000" dirty="0" smtClean="0">
                          <a:latin typeface="Arial" pitchFamily="34" charset="0"/>
                          <a:cs typeface="Arial" pitchFamily="34" charset="0"/>
                        </a:rPr>
                        <a:t>Technical Risks</a:t>
                      </a:r>
                      <a:endParaRPr lang="en-US" sz="2000" dirty="0">
                        <a:latin typeface="Arial" pitchFamily="34" charset="0"/>
                        <a:cs typeface="Arial" pitchFamily="34" charset="0"/>
                      </a:endParaRPr>
                    </a:p>
                  </a:txBody>
                  <a:tcPr/>
                </a:tc>
                <a:tc hMerge="1">
                  <a:txBody>
                    <a:bodyPr/>
                    <a:lstStyle/>
                    <a:p>
                      <a:endParaRPr lang="en-US" dirty="0"/>
                    </a:p>
                  </a:txBody>
                  <a:tcPr/>
                </a:tc>
              </a:tr>
              <a:tr h="399296">
                <a:tc>
                  <a:txBody>
                    <a:bodyPr/>
                    <a:lstStyle/>
                    <a:p>
                      <a:r>
                        <a:rPr lang="en-US" sz="1600" dirty="0" smtClean="0">
                          <a:latin typeface="Arial" pitchFamily="34" charset="0"/>
                          <a:cs typeface="Arial" pitchFamily="34" charset="0"/>
                        </a:rPr>
                        <a:t>Resource Exhaustion</a:t>
                      </a:r>
                      <a:endParaRPr lang="en-US" sz="1600" dirty="0">
                        <a:latin typeface="Arial" pitchFamily="34" charset="0"/>
                        <a:cs typeface="Arial" pitchFamily="34" charset="0"/>
                      </a:endParaRPr>
                    </a:p>
                  </a:txBody>
                  <a:tcPr/>
                </a:tc>
                <a:tc>
                  <a:txBody>
                    <a:bodyPr/>
                    <a:lstStyle/>
                    <a:p>
                      <a:endParaRPr lang="en-US" sz="1200" dirty="0">
                        <a:solidFill>
                          <a:schemeClr val="bg1"/>
                        </a:solidFill>
                        <a:latin typeface="Arial" pitchFamily="34" charset="0"/>
                        <a:cs typeface="Arial" pitchFamily="34" charset="0"/>
                      </a:endParaRPr>
                    </a:p>
                  </a:txBody>
                  <a:tcPr>
                    <a:solidFill>
                      <a:srgbClr val="FFFF00"/>
                    </a:solidFill>
                  </a:tcPr>
                </a:tc>
              </a:tr>
              <a:tr h="399296">
                <a:tc>
                  <a:txBody>
                    <a:bodyPr/>
                    <a:lstStyle/>
                    <a:p>
                      <a:r>
                        <a:rPr lang="en-US" sz="1600" dirty="0" smtClean="0">
                          <a:latin typeface="Arial" pitchFamily="34" charset="0"/>
                          <a:cs typeface="Arial" pitchFamily="34" charset="0"/>
                        </a:rPr>
                        <a:t>Hypervisor</a:t>
                      </a:r>
                      <a:r>
                        <a:rPr lang="en-US" sz="1600" baseline="0" dirty="0" smtClean="0">
                          <a:latin typeface="Arial" pitchFamily="34" charset="0"/>
                          <a:cs typeface="Arial" pitchFamily="34" charset="0"/>
                        </a:rPr>
                        <a:t> Failure, Hacked, or MisConfigured</a:t>
                      </a:r>
                      <a:endParaRPr lang="en-US" sz="1600" dirty="0">
                        <a:latin typeface="Arial" pitchFamily="34" charset="0"/>
                        <a:cs typeface="Arial" pitchFamily="34" charset="0"/>
                      </a:endParaRPr>
                    </a:p>
                  </a:txBody>
                  <a:tcPr/>
                </a:tc>
                <a:tc>
                  <a:txBody>
                    <a:bodyPr/>
                    <a:lstStyle/>
                    <a:p>
                      <a:r>
                        <a:rPr lang="en-US" sz="1200" b="0" dirty="0" smtClean="0">
                          <a:solidFill>
                            <a:schemeClr val="bg1"/>
                          </a:solidFill>
                          <a:latin typeface="Arial" pitchFamily="34" charset="0"/>
                          <a:cs typeface="Arial" pitchFamily="34" charset="0"/>
                        </a:rPr>
                        <a:t> </a:t>
                      </a:r>
                      <a:endParaRPr lang="en-US" sz="1200" b="0" dirty="0">
                        <a:solidFill>
                          <a:schemeClr val="bg1"/>
                        </a:solidFill>
                        <a:latin typeface="Arial" pitchFamily="34" charset="0"/>
                        <a:cs typeface="Arial" pitchFamily="34" charset="0"/>
                      </a:endParaRPr>
                    </a:p>
                  </a:txBody>
                  <a:tcPr>
                    <a:solidFill>
                      <a:srgbClr val="FF0000"/>
                    </a:solidFill>
                  </a:tcPr>
                </a:tc>
              </a:tr>
              <a:tr h="399296">
                <a:tc>
                  <a:txBody>
                    <a:bodyPr/>
                    <a:lstStyle/>
                    <a:p>
                      <a:r>
                        <a:rPr lang="en-US" sz="1600" dirty="0" smtClean="0">
                          <a:latin typeface="Arial" pitchFamily="34" charset="0"/>
                          <a:cs typeface="Arial" pitchFamily="34" charset="0"/>
                        </a:rPr>
                        <a:t>Malicious Cloud Provider Insider</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bg1"/>
                        </a:solidFill>
                        <a:latin typeface="Arial" pitchFamily="34" charset="0"/>
                        <a:cs typeface="Arial" pitchFamily="34" charset="0"/>
                      </a:endParaRPr>
                    </a:p>
                  </a:txBody>
                  <a:tcPr>
                    <a:solidFill>
                      <a:srgbClr val="FF0000"/>
                    </a:solidFill>
                  </a:tcPr>
                </a:tc>
              </a:tr>
              <a:tr h="399296">
                <a:tc>
                  <a:txBody>
                    <a:bodyPr/>
                    <a:lstStyle/>
                    <a:p>
                      <a:r>
                        <a:rPr lang="en-US" sz="1600" dirty="0" smtClean="0">
                          <a:latin typeface="Arial" pitchFamily="34" charset="0"/>
                          <a:cs typeface="Arial" pitchFamily="34" charset="0"/>
                        </a:rPr>
                        <a:t>Management Interface Compromise</a:t>
                      </a:r>
                      <a:endParaRPr lang="en-US" sz="1600" dirty="0">
                        <a:latin typeface="Arial" pitchFamily="34" charset="0"/>
                        <a:cs typeface="Arial" pitchFamily="34" charset="0"/>
                      </a:endParaRPr>
                    </a:p>
                  </a:txBody>
                  <a:tcPr/>
                </a:tc>
                <a:tc>
                  <a:txBody>
                    <a:bodyPr/>
                    <a:lstStyle/>
                    <a:p>
                      <a:endParaRPr lang="en-US" sz="1200" dirty="0">
                        <a:latin typeface="Arial" pitchFamily="34" charset="0"/>
                        <a:cs typeface="Arial" pitchFamily="34" charset="0"/>
                      </a:endParaRPr>
                    </a:p>
                  </a:txBody>
                  <a:tcPr>
                    <a:solidFill>
                      <a:srgbClr val="FFFF00"/>
                    </a:solidFill>
                  </a:tcPr>
                </a:tc>
              </a:tr>
              <a:tr h="399296">
                <a:tc>
                  <a:txBody>
                    <a:bodyPr/>
                    <a:lstStyle/>
                    <a:p>
                      <a:r>
                        <a:rPr lang="en-US" sz="1600" dirty="0" smtClean="0">
                          <a:latin typeface="Arial" pitchFamily="34" charset="0"/>
                          <a:cs typeface="Arial" pitchFamily="34" charset="0"/>
                        </a:rPr>
                        <a:t>Intercepting data in Transit</a:t>
                      </a:r>
                      <a:endParaRPr lang="en-US" sz="1600" dirty="0">
                        <a:latin typeface="Arial" pitchFamily="34" charset="0"/>
                        <a:cs typeface="Arial" pitchFamily="34" charset="0"/>
                      </a:endParaRPr>
                    </a:p>
                  </a:txBody>
                  <a:tcPr/>
                </a:tc>
                <a:tc>
                  <a:txBody>
                    <a:bodyPr/>
                    <a:lstStyle/>
                    <a:p>
                      <a:endParaRPr lang="en-US" sz="1200" dirty="0">
                        <a:latin typeface="Arial" pitchFamily="34" charset="0"/>
                        <a:cs typeface="Arial" pitchFamily="34" charset="0"/>
                      </a:endParaRPr>
                    </a:p>
                  </a:txBody>
                  <a:tcPr>
                    <a:solidFill>
                      <a:srgbClr val="FFFF00"/>
                    </a:solidFill>
                  </a:tcPr>
                </a:tc>
              </a:tr>
              <a:tr h="399296">
                <a:tc>
                  <a:txBody>
                    <a:bodyPr/>
                    <a:lstStyle/>
                    <a:p>
                      <a:r>
                        <a:rPr lang="en-US" sz="1600" dirty="0" smtClean="0">
                          <a:latin typeface="Arial" pitchFamily="34" charset="0"/>
                          <a:cs typeface="Arial" pitchFamily="34" charset="0"/>
                        </a:rPr>
                        <a:t>Data Leakage</a:t>
                      </a:r>
                      <a:endParaRPr lang="en-US" sz="1600" dirty="0">
                        <a:latin typeface="Arial" pitchFamily="34" charset="0"/>
                        <a:cs typeface="Arial" pitchFamily="34" charset="0"/>
                      </a:endParaRPr>
                    </a:p>
                  </a:txBody>
                  <a:tcPr/>
                </a:tc>
                <a:tc>
                  <a:txBody>
                    <a:bodyPr/>
                    <a:lstStyle/>
                    <a:p>
                      <a:endParaRPr lang="en-US" sz="1200" dirty="0">
                        <a:latin typeface="Arial" pitchFamily="34" charset="0"/>
                        <a:cs typeface="Arial" pitchFamily="34" charset="0"/>
                      </a:endParaRPr>
                    </a:p>
                  </a:txBody>
                  <a:tcPr>
                    <a:solidFill>
                      <a:srgbClr val="FFFF00"/>
                    </a:solidFill>
                  </a:tcPr>
                </a:tc>
              </a:tr>
              <a:tr h="399296">
                <a:tc>
                  <a:txBody>
                    <a:bodyPr/>
                    <a:lstStyle/>
                    <a:p>
                      <a:r>
                        <a:rPr lang="en-US" sz="1600" dirty="0" smtClean="0">
                          <a:latin typeface="Arial" pitchFamily="34" charset="0"/>
                          <a:cs typeface="Arial" pitchFamily="34" charset="0"/>
                        </a:rPr>
                        <a:t>Insecure or incomplete data deletion</a:t>
                      </a:r>
                      <a:endParaRPr lang="en-US" sz="1600" dirty="0">
                        <a:latin typeface="Arial" pitchFamily="34" charset="0"/>
                        <a:cs typeface="Arial" pitchFamily="34" charset="0"/>
                      </a:endParaRPr>
                    </a:p>
                  </a:txBody>
                  <a:tcPr/>
                </a:tc>
                <a:tc>
                  <a:txBody>
                    <a:bodyPr/>
                    <a:lstStyle/>
                    <a:p>
                      <a:endParaRPr lang="en-US" sz="1200" dirty="0">
                        <a:latin typeface="Arial" pitchFamily="34" charset="0"/>
                        <a:cs typeface="Arial" pitchFamily="34" charset="0"/>
                      </a:endParaRPr>
                    </a:p>
                  </a:txBody>
                  <a:tcPr>
                    <a:solidFill>
                      <a:srgbClr val="FFFF00"/>
                    </a:solidFill>
                  </a:tcPr>
                </a:tc>
              </a:tr>
              <a:tr h="399296">
                <a:tc>
                  <a:txBody>
                    <a:bodyPr/>
                    <a:lstStyle/>
                    <a:p>
                      <a:r>
                        <a:rPr lang="en-US" sz="1600" dirty="0" smtClean="0">
                          <a:latin typeface="Arial" pitchFamily="34" charset="0"/>
                          <a:cs typeface="Arial" pitchFamily="34" charset="0"/>
                        </a:rPr>
                        <a:t>Distributed Denial of Service</a:t>
                      </a:r>
                      <a:endParaRPr lang="en-US" sz="1600" dirty="0">
                        <a:latin typeface="Arial" pitchFamily="34" charset="0"/>
                        <a:cs typeface="Arial" pitchFamily="34" charset="0"/>
                      </a:endParaRPr>
                    </a:p>
                  </a:txBody>
                  <a:tcPr/>
                </a:tc>
                <a:tc>
                  <a:txBody>
                    <a:bodyPr/>
                    <a:lstStyle/>
                    <a:p>
                      <a:endParaRPr lang="en-US" sz="1200" dirty="0">
                        <a:latin typeface="Arial" pitchFamily="34" charset="0"/>
                        <a:cs typeface="Arial" pitchFamily="34" charset="0"/>
                      </a:endParaRPr>
                    </a:p>
                  </a:txBody>
                  <a:tcPr>
                    <a:solidFill>
                      <a:srgbClr val="FFFF00"/>
                    </a:solidFill>
                  </a:tcPr>
                </a:tc>
              </a:tr>
              <a:tr h="399296">
                <a:tc>
                  <a:txBody>
                    <a:bodyPr/>
                    <a:lstStyle/>
                    <a:p>
                      <a:r>
                        <a:rPr lang="en-US" sz="1600" dirty="0" smtClean="0">
                          <a:latin typeface="Arial" pitchFamily="34" charset="0"/>
                          <a:cs typeface="Arial" pitchFamily="34" charset="0"/>
                        </a:rPr>
                        <a:t>Economic Denial</a:t>
                      </a:r>
                      <a:r>
                        <a:rPr lang="en-US" sz="1600" baseline="0" dirty="0" smtClean="0">
                          <a:latin typeface="Arial" pitchFamily="34" charset="0"/>
                          <a:cs typeface="Arial" pitchFamily="34" charset="0"/>
                        </a:rPr>
                        <a:t> of Service</a:t>
                      </a:r>
                      <a:endParaRPr lang="en-US" sz="1600" dirty="0">
                        <a:latin typeface="Arial" pitchFamily="34" charset="0"/>
                        <a:cs typeface="Arial" pitchFamily="34" charset="0"/>
                      </a:endParaRPr>
                    </a:p>
                  </a:txBody>
                  <a:tcPr/>
                </a:tc>
                <a:tc>
                  <a:txBody>
                    <a:bodyPr/>
                    <a:lstStyle/>
                    <a:p>
                      <a:endParaRPr lang="en-US" sz="1200" dirty="0">
                        <a:latin typeface="Arial" pitchFamily="34" charset="0"/>
                        <a:cs typeface="Arial" pitchFamily="34" charset="0"/>
                      </a:endParaRPr>
                    </a:p>
                  </a:txBody>
                  <a:tcPr>
                    <a:solidFill>
                      <a:srgbClr val="FFFF00"/>
                    </a:solidFill>
                  </a:tcPr>
                </a:tc>
              </a:tr>
              <a:tr h="399296">
                <a:tc>
                  <a:txBody>
                    <a:bodyPr/>
                    <a:lstStyle/>
                    <a:p>
                      <a:r>
                        <a:rPr lang="en-US" sz="1600" dirty="0" smtClean="0">
                          <a:latin typeface="Arial" pitchFamily="34" charset="0"/>
                          <a:cs typeface="Arial" pitchFamily="34" charset="0"/>
                        </a:rPr>
                        <a:t>Loss of Encryption</a:t>
                      </a:r>
                      <a:r>
                        <a:rPr lang="en-US" sz="1600" baseline="0" dirty="0" smtClean="0">
                          <a:latin typeface="Arial" pitchFamily="34" charset="0"/>
                          <a:cs typeface="Arial" pitchFamily="34" charset="0"/>
                        </a:rPr>
                        <a:t> Keys</a:t>
                      </a:r>
                      <a:endParaRPr lang="en-US" sz="1600" dirty="0">
                        <a:latin typeface="Arial" pitchFamily="34" charset="0"/>
                        <a:cs typeface="Arial" pitchFamily="34" charset="0"/>
                      </a:endParaRPr>
                    </a:p>
                  </a:txBody>
                  <a:tcPr/>
                </a:tc>
                <a:tc>
                  <a:txBody>
                    <a:bodyPr/>
                    <a:lstStyle/>
                    <a:p>
                      <a:endParaRPr lang="en-US" sz="1200" dirty="0">
                        <a:latin typeface="Arial" pitchFamily="34" charset="0"/>
                        <a:cs typeface="Arial" pitchFamily="34" charset="0"/>
                      </a:endParaRPr>
                    </a:p>
                  </a:txBody>
                  <a:tcPr>
                    <a:solidFill>
                      <a:srgbClr val="FFFF00"/>
                    </a:solidFill>
                  </a:tcPr>
                </a:tc>
              </a:tr>
              <a:tr h="399296">
                <a:tc>
                  <a:txBody>
                    <a:bodyPr/>
                    <a:lstStyle/>
                    <a:p>
                      <a:r>
                        <a:rPr lang="en-US" sz="1600" dirty="0" smtClean="0">
                          <a:latin typeface="Arial" pitchFamily="34" charset="0"/>
                          <a:cs typeface="Arial" pitchFamily="34" charset="0"/>
                        </a:rPr>
                        <a:t>Malicious Probes or Scans</a:t>
                      </a:r>
                      <a:endParaRPr lang="en-US" sz="1600" dirty="0">
                        <a:latin typeface="Arial" pitchFamily="34" charset="0"/>
                        <a:cs typeface="Arial" pitchFamily="34" charset="0"/>
                      </a:endParaRPr>
                    </a:p>
                  </a:txBody>
                  <a:tcPr/>
                </a:tc>
                <a:tc>
                  <a:txBody>
                    <a:bodyPr/>
                    <a:lstStyle/>
                    <a:p>
                      <a:endParaRPr lang="en-US" sz="1200" dirty="0">
                        <a:latin typeface="Arial" pitchFamily="34" charset="0"/>
                        <a:cs typeface="Arial" pitchFamily="34" charset="0"/>
                      </a:endParaRPr>
                    </a:p>
                  </a:txBody>
                  <a:tcPr>
                    <a:solidFill>
                      <a:srgbClr val="FFFF00"/>
                    </a:solidFill>
                  </a:tcPr>
                </a:tc>
              </a:tr>
              <a:tr h="399296">
                <a:tc>
                  <a:txBody>
                    <a:bodyPr/>
                    <a:lstStyle/>
                    <a:p>
                      <a:r>
                        <a:rPr lang="en-US" sz="1600" dirty="0" smtClean="0">
                          <a:latin typeface="Arial" pitchFamily="34" charset="0"/>
                          <a:cs typeface="Arial" pitchFamily="34" charset="0"/>
                        </a:rPr>
                        <a:t>Compromise</a:t>
                      </a:r>
                      <a:r>
                        <a:rPr lang="en-US" sz="1600" baseline="0" dirty="0" smtClean="0">
                          <a:latin typeface="Arial" pitchFamily="34" charset="0"/>
                          <a:cs typeface="Arial" pitchFamily="34" charset="0"/>
                        </a:rPr>
                        <a:t> of Service Engine</a:t>
                      </a:r>
                      <a:endParaRPr lang="en-US" sz="1600" dirty="0">
                        <a:latin typeface="Arial" pitchFamily="34" charset="0"/>
                        <a:cs typeface="Arial" pitchFamily="34" charset="0"/>
                      </a:endParaRPr>
                    </a:p>
                  </a:txBody>
                  <a:tcPr/>
                </a:tc>
                <a:tc>
                  <a:txBody>
                    <a:bodyPr/>
                    <a:lstStyle/>
                    <a:p>
                      <a:endParaRPr lang="en-US" sz="1200" dirty="0">
                        <a:latin typeface="Arial" pitchFamily="34" charset="0"/>
                        <a:cs typeface="Arial" pitchFamily="34" charset="0"/>
                      </a:endParaRPr>
                    </a:p>
                  </a:txBody>
                  <a:tcPr>
                    <a:solidFill>
                      <a:srgbClr val="FFFF00"/>
                    </a:solidFill>
                  </a:tcPr>
                </a:tc>
              </a:tr>
              <a:tr h="399296">
                <a:tc>
                  <a:txBody>
                    <a:bodyPr/>
                    <a:lstStyle/>
                    <a:p>
                      <a:r>
                        <a:rPr lang="en-US" sz="1600" dirty="0" smtClean="0">
                          <a:latin typeface="Arial" pitchFamily="34" charset="0"/>
                          <a:cs typeface="Arial" pitchFamily="34" charset="0"/>
                        </a:rPr>
                        <a:t>Hardening requirements Conflict with Cloud</a:t>
                      </a:r>
                      <a:endParaRPr lang="en-US" sz="1600" dirty="0">
                        <a:latin typeface="Arial" pitchFamily="34" charset="0"/>
                        <a:cs typeface="Arial" pitchFamily="34" charset="0"/>
                      </a:endParaRPr>
                    </a:p>
                  </a:txBody>
                  <a:tcPr/>
                </a:tc>
                <a:tc>
                  <a:txBody>
                    <a:bodyPr/>
                    <a:lstStyle/>
                    <a:p>
                      <a:endParaRPr lang="en-US" sz="1200" dirty="0">
                        <a:latin typeface="Arial" pitchFamily="34" charset="0"/>
                        <a:cs typeface="Arial" pitchFamily="34" charset="0"/>
                      </a:endParaRPr>
                    </a:p>
                  </a:txBody>
                  <a:tcPr>
                    <a:solidFill>
                      <a:srgbClr val="FFFF00"/>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type="body" sz="half" idx="1"/>
          </p:nvPr>
        </p:nvSpPr>
        <p:spPr>
          <a:xfrm>
            <a:off x="3276600" y="1219200"/>
            <a:ext cx="1828800" cy="457200"/>
          </a:xfrm>
        </p:spPr>
        <p:txBody>
          <a:bodyPr/>
          <a:lstStyle/>
          <a:p>
            <a:pPr>
              <a:buNone/>
            </a:pPr>
            <a:r>
              <a:rPr lang="en-US" sz="1800" b="1" dirty="0" smtClean="0">
                <a:solidFill>
                  <a:schemeClr val="bg1"/>
                </a:solidFill>
                <a:latin typeface="Arial" pitchFamily="34" charset="0"/>
                <a:cs typeface="Arial" pitchFamily="34" charset="0"/>
              </a:rPr>
              <a:t>Data Life Cycle</a:t>
            </a:r>
          </a:p>
          <a:p>
            <a:pPr>
              <a:buNone/>
            </a:pPr>
            <a:endParaRPr lang="en-US" sz="1100" dirty="0" smtClean="0"/>
          </a:p>
          <a:p>
            <a:pPr>
              <a:buNone/>
            </a:pPr>
            <a:endParaRPr lang="en-US" sz="1800" dirty="0">
              <a:solidFill>
                <a:schemeClr val="bg1"/>
              </a:solidFill>
              <a:latin typeface="Arial" pitchFamily="34" charset="0"/>
              <a:cs typeface="Arial" pitchFamily="34" charset="0"/>
            </a:endParaRPr>
          </a:p>
        </p:txBody>
      </p:sp>
      <p:grpSp>
        <p:nvGrpSpPr>
          <p:cNvPr id="2" name="Group 5"/>
          <p:cNvGrpSpPr/>
          <p:nvPr/>
        </p:nvGrpSpPr>
        <p:grpSpPr>
          <a:xfrm>
            <a:off x="228600" y="457200"/>
            <a:ext cx="59436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Data Security </a:t>
              </a:r>
              <a:r>
                <a:rPr lang="en-US" sz="2800" b="1" smtClean="0"/>
                <a:t>and its Life </a:t>
              </a:r>
              <a:r>
                <a:rPr lang="en-US" sz="2800" b="1" dirty="0" smtClean="0"/>
                <a:t>Cycle</a:t>
              </a:r>
              <a:endParaRPr lang="en-US" sz="2800" kern="1200" dirty="0"/>
            </a:p>
          </p:txBody>
        </p:sp>
      </p:grpSp>
      <p:pic>
        <p:nvPicPr>
          <p:cNvPr id="9" name="Picture 8" descr="DataLife_Cycle.png"/>
          <p:cNvPicPr>
            <a:picLocks noChangeAspect="1"/>
          </p:cNvPicPr>
          <p:nvPr/>
        </p:nvPicPr>
        <p:blipFill>
          <a:blip r:embed="rId3" cstate="print"/>
          <a:stretch>
            <a:fillRect/>
          </a:stretch>
        </p:blipFill>
        <p:spPr>
          <a:xfrm>
            <a:off x="533400" y="1676400"/>
            <a:ext cx="7973538" cy="523948"/>
          </a:xfrm>
          <a:prstGeom prst="rect">
            <a:avLst/>
          </a:prstGeom>
        </p:spPr>
      </p:pic>
      <p:sp>
        <p:nvSpPr>
          <p:cNvPr id="10" name="TextBox 9"/>
          <p:cNvSpPr txBox="1"/>
          <p:nvPr/>
        </p:nvSpPr>
        <p:spPr>
          <a:xfrm>
            <a:off x="304800" y="2514600"/>
            <a:ext cx="8779968" cy="3416320"/>
          </a:xfrm>
          <a:prstGeom prst="rect">
            <a:avLst/>
          </a:prstGeom>
          <a:noFill/>
        </p:spPr>
        <p:txBody>
          <a:bodyPr wrap="none" rtlCol="0">
            <a:spAutoFit/>
          </a:bodyPr>
          <a:lstStyle/>
          <a:p>
            <a:pPr>
              <a:buFont typeface="Arial" pitchFamily="34" charset="0"/>
              <a:buChar char="•"/>
            </a:pPr>
            <a:r>
              <a:rPr lang="en-US" b="1" dirty="0" smtClean="0">
                <a:solidFill>
                  <a:schemeClr val="bg1"/>
                </a:solidFill>
              </a:rPr>
              <a:t> Create</a:t>
            </a:r>
            <a:r>
              <a:rPr lang="en-US" dirty="0" smtClean="0">
                <a:solidFill>
                  <a:schemeClr val="bg1"/>
                </a:solidFill>
              </a:rPr>
              <a:t> - The generation of digital media content, alteration/updating/modifying or </a:t>
            </a:r>
          </a:p>
          <a:p>
            <a:r>
              <a:rPr lang="en-US" dirty="0" smtClean="0">
                <a:solidFill>
                  <a:schemeClr val="bg1"/>
                </a:solidFill>
              </a:rPr>
              <a:t>converting it to another format.</a:t>
            </a:r>
          </a:p>
          <a:p>
            <a:endParaRPr lang="en-US" dirty="0" smtClean="0">
              <a:solidFill>
                <a:schemeClr val="bg1"/>
              </a:solidFill>
            </a:endParaRPr>
          </a:p>
          <a:p>
            <a:pPr>
              <a:buFont typeface="Arial" pitchFamily="34" charset="0"/>
              <a:buChar char="•"/>
            </a:pPr>
            <a:r>
              <a:rPr lang="en-US" dirty="0" smtClean="0">
                <a:solidFill>
                  <a:schemeClr val="bg1"/>
                </a:solidFill>
              </a:rPr>
              <a:t> </a:t>
            </a:r>
            <a:r>
              <a:rPr lang="en-US" b="1" dirty="0" smtClean="0">
                <a:solidFill>
                  <a:schemeClr val="bg1"/>
                </a:solidFill>
              </a:rPr>
              <a:t>Store</a:t>
            </a:r>
            <a:r>
              <a:rPr lang="en-US" dirty="0" smtClean="0">
                <a:solidFill>
                  <a:schemeClr val="bg1"/>
                </a:solidFill>
              </a:rPr>
              <a:t> - Storing the data into a secure repository for easy access in a usable format</a:t>
            </a:r>
          </a:p>
          <a:p>
            <a:endParaRPr lang="en-US" dirty="0" smtClean="0">
              <a:solidFill>
                <a:schemeClr val="bg1"/>
              </a:solidFill>
            </a:endParaRPr>
          </a:p>
          <a:p>
            <a:pPr>
              <a:buFont typeface="Arial" pitchFamily="34" charset="0"/>
              <a:buChar char="•"/>
            </a:pPr>
            <a:r>
              <a:rPr lang="en-US" dirty="0" smtClean="0">
                <a:solidFill>
                  <a:schemeClr val="bg1"/>
                </a:solidFill>
              </a:rPr>
              <a:t> </a:t>
            </a:r>
            <a:r>
              <a:rPr lang="en-US" b="1" dirty="0" smtClean="0">
                <a:solidFill>
                  <a:schemeClr val="bg1"/>
                </a:solidFill>
              </a:rPr>
              <a:t>Use</a:t>
            </a:r>
            <a:r>
              <a:rPr lang="en-US" dirty="0" smtClean="0">
                <a:solidFill>
                  <a:schemeClr val="bg1"/>
                </a:solidFill>
              </a:rPr>
              <a:t> - Viewed, processed, or some other activities</a:t>
            </a:r>
          </a:p>
          <a:p>
            <a:endParaRPr lang="en-US" dirty="0" smtClean="0">
              <a:solidFill>
                <a:schemeClr val="bg1"/>
              </a:solidFill>
            </a:endParaRPr>
          </a:p>
          <a:p>
            <a:pPr>
              <a:buFont typeface="Arial" pitchFamily="34" charset="0"/>
              <a:buChar char="•"/>
            </a:pPr>
            <a:r>
              <a:rPr lang="en-US" dirty="0" smtClean="0">
                <a:solidFill>
                  <a:schemeClr val="bg1"/>
                </a:solidFill>
              </a:rPr>
              <a:t> </a:t>
            </a:r>
            <a:r>
              <a:rPr lang="en-US" b="1" dirty="0" smtClean="0">
                <a:solidFill>
                  <a:schemeClr val="bg1"/>
                </a:solidFill>
              </a:rPr>
              <a:t>Sharing</a:t>
            </a:r>
            <a:r>
              <a:rPr lang="en-US" dirty="0" smtClean="0">
                <a:solidFill>
                  <a:schemeClr val="bg1"/>
                </a:solidFill>
              </a:rPr>
              <a:t> - Between users, customers, and partners</a:t>
            </a:r>
          </a:p>
          <a:p>
            <a:endParaRPr lang="en-US" dirty="0" smtClean="0">
              <a:solidFill>
                <a:schemeClr val="bg1"/>
              </a:solidFill>
            </a:endParaRPr>
          </a:p>
          <a:p>
            <a:pPr>
              <a:buFont typeface="Arial" pitchFamily="34" charset="0"/>
              <a:buChar char="•"/>
            </a:pPr>
            <a:r>
              <a:rPr lang="en-US" dirty="0" smtClean="0">
                <a:solidFill>
                  <a:schemeClr val="bg1"/>
                </a:solidFill>
              </a:rPr>
              <a:t> </a:t>
            </a:r>
            <a:r>
              <a:rPr lang="en-US" b="1" dirty="0" smtClean="0">
                <a:solidFill>
                  <a:schemeClr val="bg1"/>
                </a:solidFill>
              </a:rPr>
              <a:t>Archive</a:t>
            </a:r>
            <a:r>
              <a:rPr lang="en-US" dirty="0" smtClean="0">
                <a:solidFill>
                  <a:schemeClr val="bg1"/>
                </a:solidFill>
              </a:rPr>
              <a:t> - Long-term storage</a:t>
            </a:r>
          </a:p>
          <a:p>
            <a:endParaRPr lang="en-US" dirty="0" smtClean="0">
              <a:solidFill>
                <a:schemeClr val="bg1"/>
              </a:solidFill>
            </a:endParaRPr>
          </a:p>
          <a:p>
            <a:pPr>
              <a:buFont typeface="Arial" pitchFamily="34" charset="0"/>
              <a:buChar char="•"/>
            </a:pPr>
            <a:r>
              <a:rPr lang="en-US" dirty="0" smtClean="0">
                <a:solidFill>
                  <a:schemeClr val="bg1"/>
                </a:solidFill>
              </a:rPr>
              <a:t> </a:t>
            </a:r>
            <a:r>
              <a:rPr lang="en-US" b="1" dirty="0" smtClean="0">
                <a:solidFill>
                  <a:schemeClr val="bg1"/>
                </a:solidFill>
              </a:rPr>
              <a:t>Destroy</a:t>
            </a:r>
            <a:r>
              <a:rPr lang="en-US" dirty="0" smtClean="0">
                <a:solidFill>
                  <a:schemeClr val="bg1"/>
                </a:solidFill>
              </a:rPr>
              <a:t> - physically erase by crypto-shredding or some other secure means.</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type="body" sz="half" idx="1"/>
          </p:nvPr>
        </p:nvSpPr>
        <p:spPr>
          <a:xfrm>
            <a:off x="152400" y="1295400"/>
            <a:ext cx="8839200" cy="838200"/>
          </a:xfrm>
        </p:spPr>
        <p:txBody>
          <a:bodyPr/>
          <a:lstStyle/>
          <a:p>
            <a:pPr>
              <a:buNone/>
            </a:pPr>
            <a:r>
              <a:rPr lang="en-US" sz="1800" dirty="0" smtClean="0">
                <a:solidFill>
                  <a:schemeClr val="bg1"/>
                </a:solidFill>
                <a:latin typeface="Arial" pitchFamily="34" charset="0"/>
                <a:cs typeface="Arial" pitchFamily="34" charset="0"/>
              </a:rPr>
              <a:t>Data Security must also include governance policies, and key technologies to </a:t>
            </a:r>
          </a:p>
          <a:p>
            <a:pPr>
              <a:buNone/>
            </a:pPr>
            <a:r>
              <a:rPr lang="en-US" sz="1800" dirty="0" smtClean="0">
                <a:solidFill>
                  <a:schemeClr val="bg1"/>
                </a:solidFill>
                <a:latin typeface="Arial" pitchFamily="34" charset="0"/>
                <a:cs typeface="Arial" pitchFamily="34" charset="0"/>
              </a:rPr>
              <a:t>protect and monitor it, like encryption and specialized techniques like data dispersion.</a:t>
            </a:r>
          </a:p>
        </p:txBody>
      </p:sp>
      <p:grpSp>
        <p:nvGrpSpPr>
          <p:cNvPr id="2" name="Group 5"/>
          <p:cNvGrpSpPr/>
          <p:nvPr/>
        </p:nvGrpSpPr>
        <p:grpSpPr>
          <a:xfrm>
            <a:off x="228600" y="457200"/>
            <a:ext cx="59436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Data Security </a:t>
              </a:r>
              <a:r>
                <a:rPr lang="en-US" sz="2800" b="1" smtClean="0"/>
                <a:t>and its Life </a:t>
              </a:r>
              <a:r>
                <a:rPr lang="en-US" sz="2800" b="1" dirty="0" smtClean="0"/>
                <a:t>Cycle</a:t>
              </a:r>
              <a:endParaRPr lang="en-US" sz="2800" kern="1200" dirty="0"/>
            </a:p>
          </p:txBody>
        </p:sp>
      </p:grpSp>
      <p:pic>
        <p:nvPicPr>
          <p:cNvPr id="7" name="Picture 6"/>
          <p:cNvPicPr/>
          <p:nvPr/>
        </p:nvPicPr>
        <p:blipFill>
          <a:blip r:embed="rId3" cstate="print"/>
          <a:stretch>
            <a:fillRect/>
          </a:stretch>
        </p:blipFill>
        <p:spPr bwMode="auto">
          <a:xfrm>
            <a:off x="3962400" y="2514600"/>
            <a:ext cx="5029200" cy="3657600"/>
          </a:xfrm>
          <a:prstGeom prst="rect">
            <a:avLst/>
          </a:prstGeom>
          <a:noFill/>
          <a:ln w="9525">
            <a:noFill/>
            <a:miter lim="800000"/>
            <a:headEnd/>
            <a:tailEnd/>
          </a:ln>
        </p:spPr>
      </p:pic>
      <p:sp>
        <p:nvSpPr>
          <p:cNvPr id="8" name="TextBox 7"/>
          <p:cNvSpPr txBox="1"/>
          <p:nvPr/>
        </p:nvSpPr>
        <p:spPr>
          <a:xfrm>
            <a:off x="228600" y="2133600"/>
            <a:ext cx="3809999" cy="3693319"/>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Data Dispersion</a:t>
            </a:r>
            <a:r>
              <a:rPr lang="en-US" dirty="0" smtClean="0">
                <a:solidFill>
                  <a:schemeClr val="bg1"/>
                </a:solidFill>
                <a:latin typeface="Arial" pitchFamily="34" charset="0"/>
                <a:cs typeface="Arial" pitchFamily="34" charset="0"/>
              </a:rPr>
              <a:t>: is a newer technique that splits data into segments and stores them on different cloud servers. If a hacker gets access to one  segments its meaningless without access to the other segments.  </a:t>
            </a:r>
          </a:p>
          <a:p>
            <a:pPr>
              <a:buNone/>
            </a:pPr>
            <a:endParaRPr lang="en-US" dirty="0" smtClean="0">
              <a:solidFill>
                <a:schemeClr val="bg1"/>
              </a:solidFill>
              <a:latin typeface="Arial" pitchFamily="34" charset="0"/>
              <a:cs typeface="Arial" pitchFamily="34" charset="0"/>
            </a:endParaRPr>
          </a:p>
          <a:p>
            <a:pPr>
              <a:buNone/>
            </a:pPr>
            <a:r>
              <a:rPr lang="en-US" dirty="0" smtClean="0">
                <a:solidFill>
                  <a:schemeClr val="bg1"/>
                </a:solidFill>
                <a:latin typeface="Arial" pitchFamily="34" charset="0"/>
                <a:cs typeface="Arial" pitchFamily="34" charset="0"/>
              </a:rPr>
              <a:t>In addition each  segment of the dispersion algorithm can be encrypted to further protect the data.</a:t>
            </a:r>
          </a:p>
          <a:p>
            <a:endParaRPr lang="en-US"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type="body" sz="half" idx="1"/>
          </p:nvPr>
        </p:nvSpPr>
        <p:spPr>
          <a:xfrm>
            <a:off x="381000" y="5562600"/>
            <a:ext cx="8077200" cy="762000"/>
          </a:xfrm>
        </p:spPr>
        <p:txBody>
          <a:bodyPr/>
          <a:lstStyle/>
          <a:p>
            <a:pPr algn="ctr">
              <a:buNone/>
            </a:pPr>
            <a:r>
              <a:rPr lang="en-US" sz="1800" b="1" dirty="0" smtClean="0">
                <a:solidFill>
                  <a:srgbClr val="FFFF00"/>
                </a:solidFill>
              </a:rPr>
              <a:t>The Cloud Security Alliance  - Outlines best practices for Application Security</a:t>
            </a:r>
            <a:endParaRPr lang="en-US" sz="1800" b="1" dirty="0" smtClean="0">
              <a:solidFill>
                <a:srgbClr val="FFFF00"/>
              </a:solidFill>
              <a:latin typeface="Arial" pitchFamily="34" charset="0"/>
              <a:cs typeface="Arial" pitchFamily="34" charset="0"/>
            </a:endParaRPr>
          </a:p>
          <a:p>
            <a:pPr algn="ctr">
              <a:buNone/>
            </a:pPr>
            <a:r>
              <a:rPr lang="en-US" sz="1800" u="sng" dirty="0" smtClean="0">
                <a:solidFill>
                  <a:srgbClr val="FFFF00"/>
                </a:solidFill>
              </a:rPr>
              <a:t>https://cloudsecurityalliance.org/group/cloud-controls-matrix/</a:t>
            </a:r>
            <a:endParaRPr lang="en-US" sz="1800" dirty="0" smtClean="0">
              <a:solidFill>
                <a:srgbClr val="FFFF00"/>
              </a:solidFill>
            </a:endParaRPr>
          </a:p>
          <a:p>
            <a:pPr>
              <a:buNone/>
            </a:pPr>
            <a:endParaRPr lang="en-US" sz="1800" dirty="0" smtClean="0">
              <a:solidFill>
                <a:schemeClr val="bg1"/>
              </a:solidFill>
              <a:latin typeface="Arial" pitchFamily="34" charset="0"/>
              <a:cs typeface="Arial" pitchFamily="34" charset="0"/>
            </a:endParaRPr>
          </a:p>
          <a:p>
            <a:pPr>
              <a:buNone/>
            </a:pPr>
            <a:endParaRPr lang="en-US" sz="1800" dirty="0">
              <a:solidFill>
                <a:schemeClr val="bg1"/>
              </a:solidFill>
              <a:latin typeface="Arial" pitchFamily="34" charset="0"/>
              <a:cs typeface="Arial" pitchFamily="34" charset="0"/>
            </a:endParaRPr>
          </a:p>
        </p:txBody>
      </p:sp>
      <p:grpSp>
        <p:nvGrpSpPr>
          <p:cNvPr id="2" name="Group 5"/>
          <p:cNvGrpSpPr/>
          <p:nvPr/>
        </p:nvGrpSpPr>
        <p:grpSpPr>
          <a:xfrm>
            <a:off x="228600" y="304800"/>
            <a:ext cx="59436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Application Security</a:t>
              </a:r>
              <a:endParaRPr lang="en-US" sz="2800" kern="1200" dirty="0"/>
            </a:p>
          </p:txBody>
        </p:sp>
      </p:grpSp>
      <p:sp>
        <p:nvSpPr>
          <p:cNvPr id="7" name="TextBox 6"/>
          <p:cNvSpPr txBox="1"/>
          <p:nvPr/>
        </p:nvSpPr>
        <p:spPr>
          <a:xfrm>
            <a:off x="304800" y="1066800"/>
            <a:ext cx="8610600" cy="5078313"/>
          </a:xfrm>
          <a:prstGeom prst="rect">
            <a:avLst/>
          </a:prstGeom>
          <a:noFill/>
        </p:spPr>
        <p:txBody>
          <a:bodyPr wrap="square" rtlCol="0">
            <a:spAutoFit/>
          </a:bodyPr>
          <a:lstStyle/>
          <a:p>
            <a:r>
              <a:rPr lang="en-US" dirty="0" smtClean="0">
                <a:solidFill>
                  <a:schemeClr val="bg1"/>
                </a:solidFill>
              </a:rPr>
              <a:t>Cloud Security Alliance (CSA) recommendation</a:t>
            </a:r>
          </a:p>
          <a:p>
            <a:endParaRPr lang="en-US" dirty="0" smtClean="0">
              <a:solidFill>
                <a:schemeClr val="bg1"/>
              </a:solidFill>
            </a:endParaRPr>
          </a:p>
          <a:p>
            <a:pPr>
              <a:buFont typeface="Arial" pitchFamily="34" charset="0"/>
              <a:buChar char="•"/>
            </a:pPr>
            <a:r>
              <a:rPr lang="en-US" dirty="0" smtClean="0">
                <a:solidFill>
                  <a:schemeClr val="bg1"/>
                </a:solidFill>
              </a:rPr>
              <a:t> Ensure that best practices of application security, identity management, data </a:t>
            </a:r>
          </a:p>
          <a:p>
            <a:r>
              <a:rPr lang="en-US" dirty="0" smtClean="0">
                <a:solidFill>
                  <a:schemeClr val="bg1"/>
                </a:solidFill>
              </a:rPr>
              <a:t>management, and privacy are developed from the beginning within your software </a:t>
            </a:r>
          </a:p>
          <a:p>
            <a:r>
              <a:rPr lang="en-US" dirty="0" smtClean="0">
                <a:solidFill>
                  <a:schemeClr val="bg1"/>
                </a:solidFill>
              </a:rPr>
              <a:t>development Life Cycle (SDLC)</a:t>
            </a:r>
          </a:p>
          <a:p>
            <a:endParaRPr lang="en-US" dirty="0" smtClean="0"/>
          </a:p>
          <a:p>
            <a:pPr>
              <a:buFont typeface="Arial" pitchFamily="34" charset="0"/>
              <a:buChar char="•"/>
            </a:pPr>
            <a:r>
              <a:rPr lang="en-US" dirty="0" smtClean="0">
                <a:solidFill>
                  <a:schemeClr val="bg1"/>
                </a:solidFill>
              </a:rPr>
              <a:t> Penetration testing will give you insight into the strength of your applications and </a:t>
            </a:r>
          </a:p>
          <a:p>
            <a:r>
              <a:rPr lang="en-US" dirty="0" smtClean="0">
                <a:solidFill>
                  <a:schemeClr val="bg1"/>
                </a:solidFill>
              </a:rPr>
              <a:t>network security. It will also highlight poor or improper application and system </a:t>
            </a:r>
          </a:p>
          <a:p>
            <a:r>
              <a:rPr lang="en-US" dirty="0" smtClean="0">
                <a:solidFill>
                  <a:schemeClr val="bg1"/>
                </a:solidFill>
              </a:rPr>
              <a:t>Configurations and bugs.</a:t>
            </a:r>
          </a:p>
          <a:p>
            <a:endParaRPr lang="en-US" dirty="0" smtClean="0">
              <a:solidFill>
                <a:schemeClr val="bg1"/>
              </a:solidFill>
            </a:endParaRPr>
          </a:p>
          <a:p>
            <a:pPr>
              <a:buFont typeface="Arial" pitchFamily="34" charset="0"/>
              <a:buChar char="•"/>
            </a:pPr>
            <a:r>
              <a:rPr lang="en-US" dirty="0" smtClean="0">
                <a:solidFill>
                  <a:schemeClr val="bg1"/>
                </a:solidFill>
              </a:rPr>
              <a:t> Interoperability testing - test to see if you application works with other components </a:t>
            </a:r>
          </a:p>
          <a:p>
            <a:r>
              <a:rPr lang="en-US" dirty="0" smtClean="0">
                <a:solidFill>
                  <a:schemeClr val="bg1"/>
                </a:solidFill>
              </a:rPr>
              <a:t>in the cloud and can exchange data via common sets of exchange formats.</a:t>
            </a:r>
          </a:p>
          <a:p>
            <a:endParaRPr lang="en-US" dirty="0" smtClean="0">
              <a:solidFill>
                <a:schemeClr val="bg1"/>
              </a:solidFill>
            </a:endParaRPr>
          </a:p>
          <a:p>
            <a:pPr>
              <a:buFont typeface="Arial" pitchFamily="34" charset="0"/>
              <a:buChar char="•"/>
            </a:pPr>
            <a:r>
              <a:rPr lang="en-US" dirty="0" smtClean="0">
                <a:solidFill>
                  <a:schemeClr val="bg1"/>
                </a:solidFill>
              </a:rPr>
              <a:t> Any application security assurance program should collect metrics to ensure that </a:t>
            </a:r>
          </a:p>
          <a:p>
            <a:r>
              <a:rPr lang="en-US" dirty="0" smtClean="0">
                <a:solidFill>
                  <a:schemeClr val="bg1"/>
                </a:solidFill>
              </a:rPr>
              <a:t>applications are performing as designed.</a:t>
            </a:r>
          </a:p>
          <a:p>
            <a:endParaRPr lang="en-US" dirty="0" smtClean="0"/>
          </a:p>
          <a:p>
            <a:endParaRPr lang="en-US" dirty="0" smtClean="0"/>
          </a:p>
          <a:p>
            <a:r>
              <a:rPr lang="en-US" dirty="0" smtClean="0"/>
              <a:t> </a:t>
            </a:r>
            <a:endParaRPr lang="en-US" dirty="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28600" y="304800"/>
            <a:ext cx="79248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Documentation &amp; Security in the Cloud</a:t>
              </a:r>
              <a:endParaRPr lang="en-US" sz="2800" kern="1200" dirty="0"/>
            </a:p>
          </p:txBody>
        </p:sp>
      </p:grpSp>
      <p:sp>
        <p:nvSpPr>
          <p:cNvPr id="7" name="TextBox 6"/>
          <p:cNvSpPr txBox="1"/>
          <p:nvPr/>
        </p:nvSpPr>
        <p:spPr>
          <a:xfrm>
            <a:off x="152400" y="990600"/>
            <a:ext cx="8789586" cy="5909310"/>
          </a:xfrm>
          <a:prstGeom prst="rect">
            <a:avLst/>
          </a:prstGeom>
          <a:noFill/>
        </p:spPr>
        <p:txBody>
          <a:bodyPr wrap="none" rtlCol="0">
            <a:spAutoFit/>
          </a:bodyPr>
          <a:lstStyle/>
          <a:p>
            <a:r>
              <a:rPr lang="en-US" b="1" dirty="0" smtClean="0">
                <a:solidFill>
                  <a:srgbClr val="FFFF00"/>
                </a:solidFill>
              </a:rPr>
              <a:t>Documentation Requirements for the Cloud</a:t>
            </a:r>
          </a:p>
          <a:p>
            <a:endParaRPr lang="en-US" dirty="0" smtClean="0">
              <a:solidFill>
                <a:schemeClr val="bg1"/>
              </a:solidFill>
            </a:endParaRPr>
          </a:p>
          <a:p>
            <a:pPr>
              <a:buFont typeface="Arial" pitchFamily="34" charset="0"/>
              <a:buChar char="•"/>
            </a:pPr>
            <a:r>
              <a:rPr lang="en-US" b="1" dirty="0" smtClean="0">
                <a:solidFill>
                  <a:schemeClr val="bg1"/>
                </a:solidFill>
              </a:rPr>
              <a:t> BIA (Business Impact Analysis)</a:t>
            </a:r>
            <a:r>
              <a:rPr lang="en-US" b="1" dirty="0" smtClean="0"/>
              <a:t> </a:t>
            </a:r>
            <a:endParaRPr lang="en-US" dirty="0" smtClean="0">
              <a:solidFill>
                <a:schemeClr val="bg1"/>
              </a:solidFill>
            </a:endParaRPr>
          </a:p>
          <a:p>
            <a:endParaRPr lang="en-US" dirty="0" smtClean="0">
              <a:solidFill>
                <a:schemeClr val="bg1"/>
              </a:solidFill>
              <a:latin typeface="Arial" pitchFamily="34" charset="0"/>
              <a:cs typeface="Arial" pitchFamily="34" charset="0"/>
            </a:endParaRPr>
          </a:p>
          <a:p>
            <a:pPr lvl="1">
              <a:buFontTx/>
              <a:buChar char="-"/>
            </a:pPr>
            <a:r>
              <a:rPr lang="en-US" dirty="0" smtClean="0">
                <a:solidFill>
                  <a:schemeClr val="bg1"/>
                </a:solidFill>
                <a:latin typeface="Arial" pitchFamily="34" charset="0"/>
                <a:cs typeface="Arial" pitchFamily="34" charset="0"/>
              </a:rPr>
              <a:t> Max operational disruption of productivity, </a:t>
            </a:r>
          </a:p>
          <a:p>
            <a:pPr lvl="1">
              <a:buFontTx/>
              <a:buChar char="-"/>
            </a:pPr>
            <a:r>
              <a:rPr lang="en-US" dirty="0" smtClean="0">
                <a:solidFill>
                  <a:schemeClr val="bg1"/>
                </a:solidFill>
                <a:latin typeface="Arial" pitchFamily="34" charset="0"/>
                <a:cs typeface="Arial" pitchFamily="34" charset="0"/>
              </a:rPr>
              <a:t> Financial consideration </a:t>
            </a:r>
          </a:p>
          <a:p>
            <a:pPr lvl="1">
              <a:buFontTx/>
              <a:buChar char="-"/>
            </a:pPr>
            <a:r>
              <a:rPr lang="en-US" dirty="0" smtClean="0">
                <a:solidFill>
                  <a:schemeClr val="bg1"/>
                </a:solidFill>
                <a:latin typeface="Arial" pitchFamily="34" charset="0"/>
                <a:cs typeface="Arial" pitchFamily="34" charset="0"/>
              </a:rPr>
              <a:t> Regulatory </a:t>
            </a:r>
          </a:p>
          <a:p>
            <a:pPr lvl="1"/>
            <a:r>
              <a:rPr lang="en-US" dirty="0" smtClean="0">
                <a:solidFill>
                  <a:schemeClr val="bg1"/>
                </a:solidFill>
                <a:latin typeface="Arial" pitchFamily="34" charset="0"/>
                <a:cs typeface="Arial" pitchFamily="34" charset="0"/>
              </a:rPr>
              <a:t>- Responsibilities and business reputation.</a:t>
            </a:r>
          </a:p>
          <a:p>
            <a:endParaRPr lang="en-US" dirty="0" smtClean="0">
              <a:solidFill>
                <a:schemeClr val="bg1"/>
              </a:solidFill>
              <a:latin typeface="Arial" pitchFamily="34" charset="0"/>
              <a:cs typeface="Arial" pitchFamily="34" charset="0"/>
            </a:endParaRPr>
          </a:p>
          <a:p>
            <a:pPr>
              <a:buFont typeface="Arial" pitchFamily="34" charset="0"/>
              <a:buChar char="•"/>
            </a:pPr>
            <a:r>
              <a:rPr lang="en-US" b="1" dirty="0" smtClean="0">
                <a:solidFill>
                  <a:schemeClr val="bg1"/>
                </a:solidFill>
              </a:rPr>
              <a:t> The BCP (Business Continuity Planning) </a:t>
            </a:r>
            <a:endParaRPr lang="en-US" dirty="0" smtClean="0">
              <a:solidFill>
                <a:schemeClr val="bg1"/>
              </a:solidFill>
            </a:endParaRPr>
          </a:p>
          <a:p>
            <a:pPr lvl="1"/>
            <a:r>
              <a:rPr lang="en-US" dirty="0" smtClean="0">
                <a:solidFill>
                  <a:schemeClr val="bg1"/>
                </a:solidFill>
              </a:rPr>
              <a:t/>
            </a:r>
            <a:br>
              <a:rPr lang="en-US" dirty="0" smtClean="0">
                <a:solidFill>
                  <a:schemeClr val="bg1"/>
                </a:solidFill>
              </a:rPr>
            </a:br>
            <a:r>
              <a:rPr lang="en-US" dirty="0" smtClean="0">
                <a:solidFill>
                  <a:schemeClr val="bg1"/>
                </a:solidFill>
              </a:rPr>
              <a:t>- Identifying regulatory and legal requirements that must be met</a:t>
            </a:r>
            <a:br>
              <a:rPr lang="en-US" dirty="0" smtClean="0">
                <a:solidFill>
                  <a:schemeClr val="bg1"/>
                </a:solidFill>
              </a:rPr>
            </a:br>
            <a:r>
              <a:rPr lang="en-US" dirty="0" smtClean="0">
                <a:solidFill>
                  <a:schemeClr val="bg1"/>
                </a:solidFill>
              </a:rPr>
              <a:t>- Identifying all possible vulnerabilities and threats</a:t>
            </a:r>
            <a:br>
              <a:rPr lang="en-US" dirty="0" smtClean="0">
                <a:solidFill>
                  <a:schemeClr val="bg1"/>
                </a:solidFill>
              </a:rPr>
            </a:br>
            <a:r>
              <a:rPr lang="en-US" dirty="0" smtClean="0">
                <a:solidFill>
                  <a:schemeClr val="bg1"/>
                </a:solidFill>
              </a:rPr>
              <a:t>- Estimating the possibilities of these threats and the loss potential</a:t>
            </a:r>
            <a:br>
              <a:rPr lang="en-US" dirty="0" smtClean="0">
                <a:solidFill>
                  <a:schemeClr val="bg1"/>
                </a:solidFill>
              </a:rPr>
            </a:br>
            <a:r>
              <a:rPr lang="en-US" dirty="0" smtClean="0">
                <a:solidFill>
                  <a:schemeClr val="bg1"/>
                </a:solidFill>
              </a:rPr>
              <a:t>- Performing a BIA</a:t>
            </a:r>
            <a:br>
              <a:rPr lang="en-US" dirty="0" smtClean="0">
                <a:solidFill>
                  <a:schemeClr val="bg1"/>
                </a:solidFill>
              </a:rPr>
            </a:br>
            <a:r>
              <a:rPr lang="en-US" dirty="0" smtClean="0">
                <a:solidFill>
                  <a:schemeClr val="bg1"/>
                </a:solidFill>
              </a:rPr>
              <a:t>- Outlining which departments, systems, and processes must be up and running</a:t>
            </a:r>
            <a:br>
              <a:rPr lang="en-US" dirty="0" smtClean="0">
                <a:solidFill>
                  <a:schemeClr val="bg1"/>
                </a:solidFill>
              </a:rPr>
            </a:br>
            <a:r>
              <a:rPr lang="en-US" dirty="0" smtClean="0">
                <a:solidFill>
                  <a:schemeClr val="bg1"/>
                </a:solidFill>
              </a:rPr>
              <a:t>  before any others</a:t>
            </a:r>
            <a:br>
              <a:rPr lang="en-US" dirty="0" smtClean="0">
                <a:solidFill>
                  <a:schemeClr val="bg1"/>
                </a:solidFill>
              </a:rPr>
            </a:br>
            <a:r>
              <a:rPr lang="en-US" dirty="0" smtClean="0">
                <a:solidFill>
                  <a:schemeClr val="bg1"/>
                </a:solidFill>
              </a:rPr>
              <a:t>- Identifying interdependencies among departments and processes</a:t>
            </a:r>
            <a:br>
              <a:rPr lang="en-US" dirty="0" smtClean="0">
                <a:solidFill>
                  <a:schemeClr val="bg1"/>
                </a:solidFill>
              </a:rPr>
            </a:br>
            <a:r>
              <a:rPr lang="en-US" dirty="0" smtClean="0">
                <a:solidFill>
                  <a:schemeClr val="bg1"/>
                </a:solidFill>
              </a:rPr>
              <a:t>- Developing procedures and steps in resuming business after a disaster</a:t>
            </a:r>
            <a:r>
              <a:rPr lang="en-US" dirty="0" smtClean="0"/>
              <a:t/>
            </a:r>
            <a:br>
              <a:rPr lang="en-US" dirty="0" smtClean="0"/>
            </a:br>
            <a:r>
              <a:rPr lang="en-US" dirty="0" smtClean="0"/>
              <a:t/>
            </a:r>
            <a:br>
              <a:rPr lang="en-US" dirty="0" smtClean="0"/>
            </a:b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laneWithSign.png"/>
          <p:cNvPicPr>
            <a:picLocks noChangeAspect="1"/>
          </p:cNvPicPr>
          <p:nvPr/>
        </p:nvPicPr>
        <p:blipFill>
          <a:blip r:embed="rId3" cstate="print"/>
          <a:srcRect/>
          <a:stretch>
            <a:fillRect/>
          </a:stretch>
        </p:blipFill>
        <p:spPr bwMode="auto">
          <a:xfrm>
            <a:off x="-3048000" y="1752600"/>
            <a:ext cx="2743200" cy="1000125"/>
          </a:xfrm>
          <a:prstGeom prst="rect">
            <a:avLst/>
          </a:prstGeom>
          <a:noFill/>
          <a:ln w="9525">
            <a:noFill/>
            <a:miter lim="800000"/>
            <a:headEnd/>
            <a:tailEnd/>
          </a:ln>
        </p:spPr>
      </p:pic>
      <p:pic>
        <p:nvPicPr>
          <p:cNvPr id="5" name="Picture 14" descr="Logo3.png"/>
          <p:cNvPicPr>
            <a:picLocks noChangeAspect="1"/>
          </p:cNvPicPr>
          <p:nvPr/>
        </p:nvPicPr>
        <p:blipFill>
          <a:blip r:embed="rId4" cstate="print"/>
          <a:srcRect/>
          <a:stretch>
            <a:fillRect/>
          </a:stretch>
        </p:blipFill>
        <p:spPr bwMode="auto">
          <a:xfrm>
            <a:off x="152400" y="152400"/>
            <a:ext cx="6858000" cy="838200"/>
          </a:xfrm>
          <a:prstGeom prst="rect">
            <a:avLst/>
          </a:prstGeom>
          <a:noFill/>
          <a:ln w="9525">
            <a:noFill/>
            <a:miter lim="800000"/>
            <a:headEnd/>
            <a:tailEnd/>
          </a:ln>
        </p:spPr>
      </p:pic>
      <p:sp>
        <p:nvSpPr>
          <p:cNvPr id="8" name="TextBox 7"/>
          <p:cNvSpPr txBox="1"/>
          <p:nvPr/>
        </p:nvSpPr>
        <p:spPr>
          <a:xfrm>
            <a:off x="228600" y="1789361"/>
            <a:ext cx="8915400" cy="4047262"/>
          </a:xfrm>
          <a:prstGeom prst="rect">
            <a:avLst/>
          </a:prstGeom>
          <a:noFill/>
        </p:spPr>
        <p:txBody>
          <a:bodyPr wrap="square" rtlCol="0">
            <a:spAutoFit/>
          </a:bodyPr>
          <a:lstStyle/>
          <a:p>
            <a:r>
              <a:rPr lang="en-US" b="1" dirty="0" smtClean="0">
                <a:solidFill>
                  <a:schemeClr val="bg1"/>
                </a:solidFill>
              </a:rPr>
              <a:t>10) Documentation Security</a:t>
            </a:r>
          </a:p>
          <a:p>
            <a:endParaRPr lang="en-US" sz="1100" b="1" dirty="0" smtClean="0">
              <a:solidFill>
                <a:schemeClr val="bg1"/>
              </a:solidFill>
            </a:endParaRPr>
          </a:p>
          <a:p>
            <a:r>
              <a:rPr lang="en-US" b="1" dirty="0" smtClean="0">
                <a:solidFill>
                  <a:schemeClr val="bg1"/>
                </a:solidFill>
              </a:rPr>
              <a:t>11) Facility Security</a:t>
            </a:r>
          </a:p>
          <a:p>
            <a:endParaRPr lang="en-US" sz="200" b="1" dirty="0" smtClean="0">
              <a:solidFill>
                <a:schemeClr val="bg1"/>
              </a:solidFill>
            </a:endParaRPr>
          </a:p>
          <a:p>
            <a:pPr lvl="1">
              <a:buFont typeface="Arial" pitchFamily="34" charset="0"/>
              <a:buChar char="•"/>
            </a:pPr>
            <a:r>
              <a:rPr lang="en-US" dirty="0" smtClean="0">
                <a:solidFill>
                  <a:schemeClr val="bg1"/>
                </a:solidFill>
              </a:rPr>
              <a:t> </a:t>
            </a:r>
            <a:r>
              <a:rPr lang="en-US" sz="1600" dirty="0" smtClean="0">
                <a:solidFill>
                  <a:schemeClr val="bg1"/>
                </a:solidFill>
              </a:rPr>
              <a:t>Physical Security and your Cloud provider's facility</a:t>
            </a:r>
          </a:p>
          <a:p>
            <a:pPr lvl="1">
              <a:buFont typeface="Arial" pitchFamily="34" charset="0"/>
              <a:buChar char="•"/>
            </a:pPr>
            <a:r>
              <a:rPr lang="en-US" sz="1600" dirty="0" smtClean="0">
                <a:solidFill>
                  <a:schemeClr val="bg1"/>
                </a:solidFill>
              </a:rPr>
              <a:t> Restricted Areas</a:t>
            </a:r>
          </a:p>
          <a:p>
            <a:pPr lvl="1">
              <a:buFont typeface="Arial" pitchFamily="34" charset="0"/>
              <a:buChar char="•"/>
            </a:pPr>
            <a:r>
              <a:rPr lang="en-US" sz="1600" dirty="0" smtClean="0">
                <a:solidFill>
                  <a:schemeClr val="bg1"/>
                </a:solidFill>
              </a:rPr>
              <a:t> Intrusion Detection</a:t>
            </a:r>
          </a:p>
          <a:p>
            <a:pPr lvl="1">
              <a:buFont typeface="Arial" pitchFamily="34" charset="0"/>
              <a:buChar char="•"/>
            </a:pPr>
            <a:r>
              <a:rPr lang="en-US" sz="1600" dirty="0" smtClean="0">
                <a:solidFill>
                  <a:schemeClr val="bg1"/>
                </a:solidFill>
              </a:rPr>
              <a:t> Fire prevention</a:t>
            </a:r>
          </a:p>
          <a:p>
            <a:pPr lvl="1">
              <a:buFont typeface="Arial" pitchFamily="34" charset="0"/>
              <a:buChar char="•"/>
            </a:pPr>
            <a:r>
              <a:rPr lang="en-US" sz="1600" dirty="0" smtClean="0">
                <a:solidFill>
                  <a:schemeClr val="bg1"/>
                </a:solidFill>
              </a:rPr>
              <a:t> Fencing </a:t>
            </a:r>
          </a:p>
          <a:p>
            <a:pPr lvl="1">
              <a:buFont typeface="Arial" pitchFamily="34" charset="0"/>
              <a:buChar char="•"/>
            </a:pPr>
            <a:r>
              <a:rPr lang="en-US" sz="1600" dirty="0" smtClean="0">
                <a:solidFill>
                  <a:schemeClr val="bg1"/>
                </a:solidFill>
              </a:rPr>
              <a:t> Guards</a:t>
            </a:r>
          </a:p>
          <a:p>
            <a:pPr lvl="1"/>
            <a:endParaRPr lang="en-US" sz="1400" dirty="0" smtClean="0">
              <a:solidFill>
                <a:schemeClr val="bg1"/>
              </a:solidFill>
            </a:endParaRPr>
          </a:p>
          <a:p>
            <a:pPr>
              <a:buFont typeface="Arial" pitchFamily="34" charset="0"/>
              <a:buChar char="•"/>
            </a:pPr>
            <a:endParaRPr lang="en-US" sz="500" dirty="0" smtClean="0">
              <a:solidFill>
                <a:schemeClr val="bg1"/>
              </a:solidFill>
            </a:endParaRPr>
          </a:p>
          <a:p>
            <a:r>
              <a:rPr lang="en-US" b="1" dirty="0" smtClean="0">
                <a:solidFill>
                  <a:schemeClr val="bg1"/>
                </a:solidFill>
              </a:rPr>
              <a:t>12) Security and Risk Strategies</a:t>
            </a:r>
          </a:p>
          <a:p>
            <a:pPr lvl="1">
              <a:buFont typeface="Arial" pitchFamily="34" charset="0"/>
              <a:buChar char="•"/>
            </a:pPr>
            <a:r>
              <a:rPr lang="en-US" dirty="0" smtClean="0">
                <a:solidFill>
                  <a:schemeClr val="bg1"/>
                </a:solidFill>
              </a:rPr>
              <a:t> </a:t>
            </a:r>
            <a:r>
              <a:rPr lang="en-US" sz="1600" dirty="0" smtClean="0">
                <a:solidFill>
                  <a:schemeClr val="bg1"/>
                </a:solidFill>
              </a:rPr>
              <a:t>SABSA (Sherwood Applied Business Security Architecture.</a:t>
            </a:r>
          </a:p>
          <a:p>
            <a:endParaRPr lang="en-US" sz="900" dirty="0" smtClean="0">
              <a:solidFill>
                <a:schemeClr val="bg1"/>
              </a:solidFill>
            </a:endParaRPr>
          </a:p>
          <a:p>
            <a:r>
              <a:rPr lang="en-US" b="1" dirty="0" smtClean="0">
                <a:solidFill>
                  <a:schemeClr val="bg1"/>
                </a:solidFill>
              </a:rPr>
              <a:t>13) Audits and Reports – </a:t>
            </a:r>
            <a:r>
              <a:rPr lang="en-US" dirty="0" smtClean="0">
                <a:solidFill>
                  <a:schemeClr val="bg1"/>
                </a:solidFill>
              </a:rPr>
              <a:t>Trust but Verify within the SLA</a:t>
            </a:r>
            <a:endParaRPr lang="en-US" b="1" dirty="0" smtClean="0">
              <a:solidFill>
                <a:schemeClr val="bg1"/>
              </a:solidFill>
            </a:endParaRPr>
          </a:p>
          <a:p>
            <a:endParaRPr lang="en-US" sz="1000" dirty="0" smtClean="0">
              <a:solidFill>
                <a:schemeClr val="bg1"/>
              </a:solidFill>
            </a:endParaRPr>
          </a:p>
          <a:p>
            <a:r>
              <a:rPr lang="en-US" b="1" dirty="0" smtClean="0">
                <a:solidFill>
                  <a:schemeClr val="bg1"/>
                </a:solidFill>
              </a:rPr>
              <a:t>14) File Sharing and Storage – </a:t>
            </a:r>
            <a:r>
              <a:rPr lang="en-US" dirty="0" smtClean="0">
                <a:solidFill>
                  <a:schemeClr val="bg1"/>
                </a:solidFill>
              </a:rPr>
              <a:t>SAN / NAS / RAIDS</a:t>
            </a:r>
          </a:p>
        </p:txBody>
      </p:sp>
      <p:sp>
        <p:nvSpPr>
          <p:cNvPr id="7" name="Rectangle 6"/>
          <p:cNvSpPr/>
          <p:nvPr/>
        </p:nvSpPr>
        <p:spPr>
          <a:xfrm>
            <a:off x="3345442" y="1078468"/>
            <a:ext cx="2188612" cy="400110"/>
          </a:xfrm>
          <a:prstGeom prst="rect">
            <a:avLst/>
          </a:prstGeom>
        </p:spPr>
        <p:txBody>
          <a:bodyPr wrap="none">
            <a:spAutoFit/>
          </a:bodyPr>
          <a:lstStyle/>
          <a:p>
            <a:r>
              <a:rPr lang="en-US" sz="2000" b="1" dirty="0" smtClean="0">
                <a:solidFill>
                  <a:srgbClr val="FFFF00"/>
                </a:solidFill>
              </a:rPr>
              <a:t>Table of Content</a:t>
            </a:r>
            <a:endParaRPr lang="en-US" sz="2000" b="1" dirty="0">
              <a:solidFill>
                <a:srgbClr val="FFFF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 1.38778E-17 L 1 -0.00625 " pathEditMode="relative" rAng="0" ptsTypes="AA">
                                      <p:cBhvr>
                                        <p:cTn id="6" dur="2000" fill="hold"/>
                                        <p:tgtEl>
                                          <p:spTgt spid="6"/>
                                        </p:tgtEl>
                                        <p:attrNameLst>
                                          <p:attrName>ppt_x</p:attrName>
                                          <p:attrName>ppt_y</p:attrName>
                                        </p:attrNameLst>
                                      </p:cBhvr>
                                      <p:rCtr x="500"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28600" y="304800"/>
            <a:ext cx="79248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Facility Security</a:t>
              </a:r>
              <a:endParaRPr lang="en-US" sz="2800" kern="1200" dirty="0"/>
            </a:p>
          </p:txBody>
        </p:sp>
      </p:grpSp>
      <p:sp>
        <p:nvSpPr>
          <p:cNvPr id="7" name="TextBox 6"/>
          <p:cNvSpPr txBox="1"/>
          <p:nvPr/>
        </p:nvSpPr>
        <p:spPr>
          <a:xfrm>
            <a:off x="152400" y="1287483"/>
            <a:ext cx="8305800" cy="5078313"/>
          </a:xfrm>
          <a:prstGeom prst="rect">
            <a:avLst/>
          </a:prstGeom>
          <a:noFill/>
        </p:spPr>
        <p:txBody>
          <a:bodyPr wrap="square" rtlCol="0">
            <a:spAutoFit/>
          </a:bodyPr>
          <a:lstStyle/>
          <a:p>
            <a:r>
              <a:rPr lang="en-US" b="1" dirty="0" smtClean="0">
                <a:solidFill>
                  <a:srgbClr val="FFFF00"/>
                </a:solidFill>
              </a:rPr>
              <a:t>Physical Security and your Cloud provider.</a:t>
            </a:r>
          </a:p>
          <a:p>
            <a:endParaRPr lang="en-US" dirty="0" smtClean="0"/>
          </a:p>
          <a:p>
            <a:pPr lvl="1">
              <a:buFont typeface="Arial" pitchFamily="34" charset="0"/>
              <a:buChar char="•"/>
            </a:pPr>
            <a:r>
              <a:rPr lang="en-US" dirty="0" smtClean="0">
                <a:solidFill>
                  <a:schemeClr val="bg1"/>
                </a:solidFill>
              </a:rPr>
              <a:t> Restricted area, authorization methods, and controls</a:t>
            </a:r>
          </a:p>
          <a:p>
            <a:pPr lvl="1"/>
            <a:endParaRPr lang="en-US" dirty="0" smtClean="0">
              <a:solidFill>
                <a:schemeClr val="bg1"/>
              </a:solidFill>
            </a:endParaRPr>
          </a:p>
          <a:p>
            <a:pPr lvl="1">
              <a:buFont typeface="Arial" pitchFamily="34" charset="0"/>
              <a:buChar char="•"/>
            </a:pPr>
            <a:r>
              <a:rPr lang="en-US" dirty="0" smtClean="0">
                <a:solidFill>
                  <a:schemeClr val="bg1"/>
                </a:solidFill>
              </a:rPr>
              <a:t> Motion detectors, sensors, and alarms</a:t>
            </a:r>
          </a:p>
          <a:p>
            <a:pPr lvl="1"/>
            <a:endParaRPr lang="en-US" dirty="0" smtClean="0">
              <a:solidFill>
                <a:schemeClr val="bg1"/>
              </a:solidFill>
            </a:endParaRPr>
          </a:p>
          <a:p>
            <a:pPr lvl="1">
              <a:buFont typeface="Arial" pitchFamily="34" charset="0"/>
              <a:buChar char="•"/>
            </a:pPr>
            <a:r>
              <a:rPr lang="en-US" dirty="0" smtClean="0">
                <a:solidFill>
                  <a:schemeClr val="bg1"/>
                </a:solidFill>
              </a:rPr>
              <a:t> Intrusion detection</a:t>
            </a:r>
          </a:p>
          <a:p>
            <a:pPr lvl="1">
              <a:buFont typeface="Arial" pitchFamily="34" charset="0"/>
              <a:buChar char="•"/>
            </a:pPr>
            <a:endParaRPr lang="en-US" dirty="0" smtClean="0">
              <a:solidFill>
                <a:schemeClr val="bg1"/>
              </a:solidFill>
            </a:endParaRPr>
          </a:p>
          <a:p>
            <a:pPr lvl="1">
              <a:buFont typeface="Arial" pitchFamily="34" charset="0"/>
              <a:buChar char="•"/>
            </a:pPr>
            <a:r>
              <a:rPr lang="en-US" dirty="0" smtClean="0">
                <a:solidFill>
                  <a:schemeClr val="bg1"/>
                </a:solidFill>
              </a:rPr>
              <a:t> Fire detection, prevention, and suppression</a:t>
            </a:r>
          </a:p>
          <a:p>
            <a:pPr lvl="1">
              <a:buFont typeface="Arial" pitchFamily="34" charset="0"/>
              <a:buChar char="•"/>
            </a:pPr>
            <a:endParaRPr lang="en-US" dirty="0" smtClean="0">
              <a:solidFill>
                <a:schemeClr val="bg1"/>
              </a:solidFill>
            </a:endParaRPr>
          </a:p>
          <a:p>
            <a:pPr lvl="1">
              <a:buFont typeface="Arial" pitchFamily="34" charset="0"/>
              <a:buChar char="•"/>
            </a:pPr>
            <a:r>
              <a:rPr lang="en-US" dirty="0" smtClean="0">
                <a:solidFill>
                  <a:schemeClr val="bg1"/>
                </a:solidFill>
              </a:rPr>
              <a:t> Fencing, security guards, and security badge types</a:t>
            </a:r>
          </a:p>
          <a:p>
            <a:pPr lvl="1">
              <a:buFont typeface="Arial" pitchFamily="34" charset="0"/>
              <a:buChar char="•"/>
            </a:pPr>
            <a:endParaRPr lang="en-US" dirty="0" smtClean="0">
              <a:solidFill>
                <a:schemeClr val="bg1"/>
              </a:solidFill>
            </a:endParaRPr>
          </a:p>
          <a:p>
            <a:pPr lvl="1">
              <a:buFont typeface="Arial" pitchFamily="34" charset="0"/>
              <a:buChar char="•"/>
            </a:pPr>
            <a:endParaRPr lang="en-US" dirty="0" smtClean="0">
              <a:solidFill>
                <a:schemeClr val="bg1"/>
              </a:solidFill>
            </a:endParaRPr>
          </a:p>
          <a:p>
            <a:r>
              <a:rPr lang="en-US" dirty="0" smtClean="0">
                <a:solidFill>
                  <a:schemeClr val="bg1"/>
                </a:solidFill>
              </a:rPr>
              <a:t>The different functionalities of security controls are </a:t>
            </a:r>
            <a:r>
              <a:rPr lang="en-US" b="1" i="1" dirty="0" smtClean="0">
                <a:solidFill>
                  <a:schemeClr val="bg1"/>
                </a:solidFill>
              </a:rPr>
              <a:t>preventive, detective, corrective,</a:t>
            </a:r>
            <a:r>
              <a:rPr lang="en-US" b="1" dirty="0" smtClean="0">
                <a:solidFill>
                  <a:schemeClr val="bg1"/>
                </a:solidFill>
              </a:rPr>
              <a:t> </a:t>
            </a:r>
            <a:r>
              <a:rPr lang="en-US" b="1" i="1" dirty="0" smtClean="0">
                <a:solidFill>
                  <a:schemeClr val="bg1"/>
                </a:solidFill>
              </a:rPr>
              <a:t>deterrent, recovery, </a:t>
            </a:r>
            <a:r>
              <a:rPr lang="en-US" b="1" dirty="0" smtClean="0">
                <a:solidFill>
                  <a:schemeClr val="bg1"/>
                </a:solidFill>
              </a:rPr>
              <a:t>and </a:t>
            </a:r>
            <a:r>
              <a:rPr lang="en-US" b="1" i="1" dirty="0" smtClean="0">
                <a:solidFill>
                  <a:schemeClr val="bg1"/>
                </a:solidFill>
              </a:rPr>
              <a:t>compensating</a:t>
            </a:r>
            <a:r>
              <a:rPr lang="en-US" b="1" dirty="0" smtClean="0">
                <a:solidFill>
                  <a:schemeClr val="bg1"/>
                </a:solidFill>
              </a:rPr>
              <a:t>. </a:t>
            </a:r>
            <a:endParaRPr lang="en-US" b="1" dirty="0" smtClean="0">
              <a:solidFill>
                <a:schemeClr val="bg1"/>
              </a:solidFill>
            </a:endParaRPr>
          </a:p>
          <a:p>
            <a:endParaRPr lang="en-US" b="1" dirty="0" smtClean="0">
              <a:solidFill>
                <a:schemeClr val="bg1"/>
              </a:solidFill>
            </a:endParaRPr>
          </a:p>
          <a:p>
            <a:r>
              <a:rPr lang="en-US" b="1" dirty="0" smtClean="0">
                <a:solidFill>
                  <a:schemeClr val="bg1"/>
                </a:solidFill>
              </a:rPr>
              <a:t>Practice Defense-in-Depth</a:t>
            </a:r>
            <a:r>
              <a:rPr lang="en-US" dirty="0" smtClean="0">
                <a:solidFill>
                  <a:schemeClr val="bg1"/>
                </a:solidFill>
              </a:rPr>
              <a:t>: meaning </a:t>
            </a:r>
            <a:r>
              <a:rPr lang="en-US" dirty="0" smtClean="0">
                <a:solidFill>
                  <a:schemeClr val="bg1"/>
                </a:solidFill>
              </a:rPr>
              <a:t>Implementation of multiple </a:t>
            </a:r>
            <a:r>
              <a:rPr lang="en-US" dirty="0" smtClean="0">
                <a:solidFill>
                  <a:schemeClr val="bg1"/>
                </a:solidFill>
              </a:rPr>
              <a:t>control</a:t>
            </a:r>
          </a:p>
          <a:p>
            <a:r>
              <a:rPr lang="en-US" dirty="0" smtClean="0">
                <a:solidFill>
                  <a:schemeClr val="bg1"/>
                </a:solidFill>
              </a:rPr>
              <a:t>levels making any compromise, physical or virtual a far </a:t>
            </a:r>
            <a:r>
              <a:rPr lang="en-US" dirty="0" smtClean="0">
                <a:solidFill>
                  <a:schemeClr val="bg1"/>
                </a:solidFill>
              </a:rPr>
              <a:t>more difficult </a:t>
            </a:r>
            <a:r>
              <a:rPr lang="en-US" dirty="0" smtClean="0">
                <a:solidFill>
                  <a:schemeClr val="bg1"/>
                </a:solidFill>
              </a:rPr>
              <a:t>task.</a:t>
            </a:r>
            <a:endParaRPr lang="en-US" dirty="0" smtClean="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28600" y="304800"/>
            <a:ext cx="79248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Security and Risk Strategies (SABSA)</a:t>
              </a:r>
              <a:endParaRPr lang="en-US" sz="2800" kern="1200" dirty="0"/>
            </a:p>
          </p:txBody>
        </p:sp>
      </p:grpSp>
      <p:sp>
        <p:nvSpPr>
          <p:cNvPr id="7" name="TextBox 6"/>
          <p:cNvSpPr txBox="1"/>
          <p:nvPr/>
        </p:nvSpPr>
        <p:spPr>
          <a:xfrm>
            <a:off x="274215" y="953869"/>
            <a:ext cx="8336385" cy="646331"/>
          </a:xfrm>
          <a:prstGeom prst="rect">
            <a:avLst/>
          </a:prstGeom>
          <a:noFill/>
        </p:spPr>
        <p:txBody>
          <a:bodyPr wrap="none" rtlCol="0">
            <a:spAutoFit/>
          </a:bodyPr>
          <a:lstStyle/>
          <a:p>
            <a:r>
              <a:rPr lang="en-US" b="1" dirty="0" smtClean="0">
                <a:solidFill>
                  <a:srgbClr val="FFFF00"/>
                </a:solidFill>
              </a:rPr>
              <a:t>SABSA</a:t>
            </a:r>
            <a:r>
              <a:rPr lang="en-US" dirty="0" smtClean="0">
                <a:solidFill>
                  <a:srgbClr val="FFFF00"/>
                </a:solidFill>
              </a:rPr>
              <a:t> (</a:t>
            </a:r>
            <a:r>
              <a:rPr lang="en-US" b="1" dirty="0" smtClean="0">
                <a:solidFill>
                  <a:srgbClr val="FFFF00"/>
                </a:solidFill>
              </a:rPr>
              <a:t>Sherwood Applied Business Security Architecture</a:t>
            </a:r>
            <a:r>
              <a:rPr lang="en-US" dirty="0" smtClean="0">
                <a:solidFill>
                  <a:srgbClr val="FFFF00"/>
                </a:solidFill>
              </a:rPr>
              <a:t>) </a:t>
            </a:r>
            <a:r>
              <a:rPr lang="en-US" dirty="0" smtClean="0">
                <a:solidFill>
                  <a:schemeClr val="bg1"/>
                </a:solidFill>
              </a:rPr>
              <a:t>is a framework </a:t>
            </a:r>
          </a:p>
          <a:p>
            <a:r>
              <a:rPr lang="en-US" dirty="0" smtClean="0">
                <a:solidFill>
                  <a:schemeClr val="bg1"/>
                </a:solidFill>
              </a:rPr>
              <a:t>and methodology for enterprise security architecture and service management.</a:t>
            </a:r>
            <a:endParaRPr lang="en-US" dirty="0">
              <a:solidFill>
                <a:schemeClr val="bg1"/>
              </a:solidFill>
            </a:endParaRPr>
          </a:p>
        </p:txBody>
      </p:sp>
      <p:pic>
        <p:nvPicPr>
          <p:cNvPr id="15361" name="Picture 1"/>
          <p:cNvPicPr>
            <a:picLocks noChangeAspect="1" noChangeArrowheads="1"/>
          </p:cNvPicPr>
          <p:nvPr/>
        </p:nvPicPr>
        <p:blipFill>
          <a:blip r:embed="rId3" cstate="print"/>
          <a:srcRect/>
          <a:stretch>
            <a:fillRect/>
          </a:stretch>
        </p:blipFill>
        <p:spPr bwMode="auto">
          <a:xfrm>
            <a:off x="304800" y="1676400"/>
            <a:ext cx="8534400" cy="50387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28600" y="304800"/>
            <a:ext cx="79248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Audits and Reporting </a:t>
              </a:r>
              <a:endParaRPr lang="en-US" sz="2800" kern="1200" dirty="0"/>
            </a:p>
          </p:txBody>
        </p:sp>
      </p:grpSp>
      <p:sp>
        <p:nvSpPr>
          <p:cNvPr id="7" name="TextBox 6"/>
          <p:cNvSpPr txBox="1"/>
          <p:nvPr/>
        </p:nvSpPr>
        <p:spPr>
          <a:xfrm>
            <a:off x="76200" y="1182469"/>
            <a:ext cx="7896264" cy="646331"/>
          </a:xfrm>
          <a:prstGeom prst="rect">
            <a:avLst/>
          </a:prstGeom>
          <a:noFill/>
        </p:spPr>
        <p:txBody>
          <a:bodyPr wrap="square" rtlCol="0">
            <a:spAutoFit/>
          </a:bodyPr>
          <a:lstStyle/>
          <a:p>
            <a:pPr marL="0" lvl="1"/>
            <a:r>
              <a:rPr lang="en-US" b="1" dirty="0" smtClean="0">
                <a:solidFill>
                  <a:schemeClr val="bg1"/>
                </a:solidFill>
                <a:latin typeface="Arial" pitchFamily="34" charset="0"/>
                <a:cs typeface="Arial" pitchFamily="34" charset="0"/>
              </a:rPr>
              <a:t> </a:t>
            </a:r>
            <a:r>
              <a:rPr lang="en-US" b="1" dirty="0" smtClean="0">
                <a:solidFill>
                  <a:srgbClr val="FFFF00"/>
                </a:solidFill>
                <a:latin typeface="Arial" pitchFamily="34" charset="0"/>
                <a:cs typeface="Arial" pitchFamily="34" charset="0"/>
              </a:rPr>
              <a:t>Compliance and Audit Management - </a:t>
            </a:r>
            <a:r>
              <a:rPr lang="en-US" b="1" dirty="0" smtClean="0">
                <a:solidFill>
                  <a:srgbClr val="FFFF00"/>
                </a:solidFill>
              </a:rPr>
              <a:t>Trust but Verify within the Cloud</a:t>
            </a:r>
            <a:endParaRPr lang="en-US" b="1" dirty="0" smtClean="0">
              <a:solidFill>
                <a:srgbClr val="FFFF00"/>
              </a:solidFill>
              <a:latin typeface="Arial" pitchFamily="34" charset="0"/>
              <a:cs typeface="Arial" pitchFamily="34" charset="0"/>
            </a:endParaRPr>
          </a:p>
          <a:p>
            <a:endParaRPr lang="en-US" dirty="0"/>
          </a:p>
        </p:txBody>
      </p:sp>
      <p:sp>
        <p:nvSpPr>
          <p:cNvPr id="8" name="TextBox 7"/>
          <p:cNvSpPr txBox="1"/>
          <p:nvPr/>
        </p:nvSpPr>
        <p:spPr>
          <a:xfrm>
            <a:off x="76200" y="1600200"/>
            <a:ext cx="9174306" cy="6117059"/>
          </a:xfrm>
          <a:prstGeom prst="rect">
            <a:avLst/>
          </a:prstGeom>
          <a:noFill/>
        </p:spPr>
        <p:txBody>
          <a:bodyPr wrap="none" rtlCol="0">
            <a:spAutoFit/>
          </a:bodyPr>
          <a:lstStyle/>
          <a:p>
            <a:r>
              <a:rPr lang="en-US" dirty="0" smtClean="0">
                <a:solidFill>
                  <a:schemeClr val="bg1"/>
                </a:solidFill>
              </a:rPr>
              <a:t>The Cloud Environment has its own special challenges from communication, regulations</a:t>
            </a:r>
          </a:p>
          <a:p>
            <a:r>
              <a:rPr lang="en-US" dirty="0" smtClean="0">
                <a:solidFill>
                  <a:schemeClr val="bg1"/>
                </a:solidFill>
              </a:rPr>
              <a:t>to across site jurisdictions.</a:t>
            </a:r>
          </a:p>
          <a:p>
            <a:endParaRPr lang="en-US" sz="800" dirty="0" smtClean="0">
              <a:solidFill>
                <a:schemeClr val="bg1"/>
              </a:solidFill>
            </a:endParaRPr>
          </a:p>
          <a:p>
            <a:r>
              <a:rPr lang="en-US" dirty="0" smtClean="0">
                <a:solidFill>
                  <a:schemeClr val="bg1"/>
                </a:solidFill>
              </a:rPr>
              <a:t>Pay Attention to any cross-border or multi-jurisdictional issues</a:t>
            </a:r>
          </a:p>
          <a:p>
            <a:endParaRPr lang="en-US" sz="900" dirty="0" smtClean="0">
              <a:solidFill>
                <a:schemeClr val="bg1"/>
              </a:solidFill>
            </a:endParaRPr>
          </a:p>
          <a:p>
            <a:r>
              <a:rPr lang="en-US" dirty="0" smtClean="0">
                <a:solidFill>
                  <a:schemeClr val="bg1"/>
                </a:solidFill>
              </a:rPr>
              <a:t>Have clear guidelines for compliance and corporate governance between </a:t>
            </a:r>
          </a:p>
          <a:p>
            <a:r>
              <a:rPr lang="en-US" dirty="0" smtClean="0">
                <a:solidFill>
                  <a:schemeClr val="bg1"/>
                </a:solidFill>
              </a:rPr>
              <a:t>stakeholders, directors and managers, below is some key document that will help.</a:t>
            </a:r>
          </a:p>
          <a:p>
            <a:endParaRPr lang="en-US" sz="1100" dirty="0" smtClean="0">
              <a:solidFill>
                <a:schemeClr val="bg1"/>
              </a:solidFill>
            </a:endParaRPr>
          </a:p>
          <a:p>
            <a:endParaRPr lang="en-US" sz="1000" dirty="0" smtClean="0"/>
          </a:p>
          <a:p>
            <a:pPr algn="ctr"/>
            <a:r>
              <a:rPr lang="en-US" b="1" u="sng" dirty="0" smtClean="0">
                <a:solidFill>
                  <a:schemeClr val="bg1"/>
                </a:solidFill>
              </a:rPr>
              <a:t>Cloud Security Standards set out by the ISO/IEC and the ITU-T</a:t>
            </a:r>
          </a:p>
          <a:p>
            <a:endParaRPr lang="en-US" sz="1000" dirty="0" smtClean="0"/>
          </a:p>
          <a:p>
            <a:r>
              <a:rPr lang="en-US" b="1" dirty="0" smtClean="0">
                <a:solidFill>
                  <a:srgbClr val="FFFF00"/>
                </a:solidFill>
              </a:rPr>
              <a:t>ISO/IEC 27017: </a:t>
            </a:r>
            <a:r>
              <a:rPr lang="en-US" dirty="0" smtClean="0">
                <a:solidFill>
                  <a:srgbClr val="FFFF00"/>
                </a:solidFill>
              </a:rPr>
              <a:t>Cloud Computing Security and Privacy Management </a:t>
            </a:r>
          </a:p>
          <a:p>
            <a:r>
              <a:rPr lang="en-US" dirty="0" smtClean="0">
                <a:solidFill>
                  <a:srgbClr val="FFFF00"/>
                </a:solidFill>
              </a:rPr>
              <a:t>System-Security Controls</a:t>
            </a:r>
          </a:p>
          <a:p>
            <a:endParaRPr lang="en-US" sz="1000" b="1" dirty="0" smtClean="0">
              <a:solidFill>
                <a:srgbClr val="FFFF00"/>
              </a:solidFill>
            </a:endParaRPr>
          </a:p>
          <a:p>
            <a:r>
              <a:rPr lang="en-US" b="1" dirty="0" smtClean="0">
                <a:solidFill>
                  <a:srgbClr val="FFFF00"/>
                </a:solidFill>
              </a:rPr>
              <a:t>ISO/IEC 27036-x: </a:t>
            </a:r>
            <a:r>
              <a:rPr lang="en-US" dirty="0" smtClean="0">
                <a:solidFill>
                  <a:srgbClr val="FFFF00"/>
                </a:solidFill>
              </a:rPr>
              <a:t>Multipart standard for the information security of suppliers </a:t>
            </a:r>
          </a:p>
          <a:p>
            <a:r>
              <a:rPr lang="en-US" dirty="0" smtClean="0">
                <a:solidFill>
                  <a:srgbClr val="FFFF00"/>
                </a:solidFill>
              </a:rPr>
              <a:t>relationship management.</a:t>
            </a:r>
          </a:p>
          <a:p>
            <a:endParaRPr lang="en-US" sz="1000" b="1" dirty="0" smtClean="0">
              <a:solidFill>
                <a:srgbClr val="FFFF00"/>
              </a:solidFill>
            </a:endParaRPr>
          </a:p>
          <a:p>
            <a:r>
              <a:rPr lang="en-US" b="1" dirty="0" smtClean="0">
                <a:solidFill>
                  <a:srgbClr val="FFFF00"/>
                </a:solidFill>
              </a:rPr>
              <a:t>ITU-T </a:t>
            </a:r>
            <a:r>
              <a:rPr lang="en-US" b="1" dirty="0" err="1" smtClean="0">
                <a:solidFill>
                  <a:srgbClr val="FFFF00"/>
                </a:solidFill>
              </a:rPr>
              <a:t>X.ccsec</a:t>
            </a:r>
            <a:r>
              <a:rPr lang="en-US" b="1" dirty="0" smtClean="0">
                <a:solidFill>
                  <a:srgbClr val="FFFF00"/>
                </a:solidFill>
              </a:rPr>
              <a:t>: </a:t>
            </a:r>
            <a:r>
              <a:rPr lang="en-US" dirty="0" smtClean="0">
                <a:solidFill>
                  <a:srgbClr val="FFFF00"/>
                </a:solidFill>
              </a:rPr>
              <a:t>Security guideline for cloud computing in telecommunication area</a:t>
            </a:r>
          </a:p>
          <a:p>
            <a:endParaRPr lang="en-US" sz="1050" b="1" dirty="0" smtClean="0">
              <a:solidFill>
                <a:srgbClr val="FFFF00"/>
              </a:solidFill>
            </a:endParaRPr>
          </a:p>
          <a:p>
            <a:r>
              <a:rPr lang="en-US" b="1" dirty="0" smtClean="0">
                <a:solidFill>
                  <a:srgbClr val="FFFF00"/>
                </a:solidFill>
              </a:rPr>
              <a:t>ITU-T </a:t>
            </a:r>
            <a:r>
              <a:rPr lang="en-US" b="1" dirty="0" err="1" smtClean="0">
                <a:solidFill>
                  <a:srgbClr val="FFFF00"/>
                </a:solidFill>
              </a:rPr>
              <a:t>X.srfcts</a:t>
            </a:r>
            <a:r>
              <a:rPr lang="en-US" b="1" dirty="0" smtClean="0">
                <a:solidFill>
                  <a:srgbClr val="FFFF00"/>
                </a:solidFill>
              </a:rPr>
              <a:t>: </a:t>
            </a:r>
            <a:r>
              <a:rPr lang="en-US" dirty="0" smtClean="0">
                <a:solidFill>
                  <a:srgbClr val="FFFF00"/>
                </a:solidFill>
              </a:rPr>
              <a:t>Security requirements and framework of cloud-based </a:t>
            </a:r>
          </a:p>
          <a:p>
            <a:r>
              <a:rPr lang="en-US" dirty="0" smtClean="0">
                <a:solidFill>
                  <a:srgbClr val="FFFF00"/>
                </a:solidFill>
              </a:rPr>
              <a:t>telecommunication service environment</a:t>
            </a:r>
          </a:p>
          <a:p>
            <a:endParaRPr lang="en-US" dirty="0" smtClean="0"/>
          </a:p>
          <a:p>
            <a:endParaRPr lang="en-US" dirty="0" smtClean="0"/>
          </a:p>
          <a:p>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type="body" sz="half" idx="1"/>
          </p:nvPr>
        </p:nvSpPr>
        <p:spPr>
          <a:xfrm>
            <a:off x="457200" y="2057400"/>
            <a:ext cx="8077200" cy="4114800"/>
          </a:xfrm>
        </p:spPr>
        <p:txBody>
          <a:bodyPr/>
          <a:lstStyle/>
          <a:p>
            <a:pPr eaLnBrk="1" hangingPunct="1"/>
            <a:r>
              <a:rPr lang="en-US" sz="1800" dirty="0" smtClean="0">
                <a:solidFill>
                  <a:schemeClr val="bg1"/>
                </a:solidFill>
                <a:latin typeface="Arial" charset="0"/>
                <a:cs typeface="Arial" charset="0"/>
              </a:rPr>
              <a:t>Digital Data is stored in logical pools, which can span across multiple servers and even locations.</a:t>
            </a:r>
          </a:p>
          <a:p>
            <a:pPr eaLnBrk="1" hangingPunct="1"/>
            <a:endParaRPr lang="en-US" sz="1800"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Most likely accessible by Web Service application interface (API’s)  or some other Web-Based content management system.</a:t>
            </a:r>
          </a:p>
          <a:p>
            <a:pPr eaLnBrk="1" hangingPunct="1"/>
            <a:endParaRPr lang="en-US" sz="1800" dirty="0" smtClean="0">
              <a:solidFill>
                <a:schemeClr val="bg1"/>
              </a:solidFill>
              <a:latin typeface="Arial" charset="0"/>
              <a:cs typeface="Arial" charset="0"/>
            </a:endParaRPr>
          </a:p>
          <a:p>
            <a:pPr eaLnBrk="1" hangingPunct="1"/>
            <a:r>
              <a:rPr lang="en-US" sz="1800" b="1" u="sng" dirty="0" smtClean="0">
                <a:solidFill>
                  <a:srgbClr val="FFFF00"/>
                </a:solidFill>
                <a:latin typeface="Arial" charset="0"/>
                <a:cs typeface="Arial" charset="0"/>
              </a:rPr>
              <a:t>Archival and Offline storage</a:t>
            </a:r>
            <a:r>
              <a:rPr lang="en-US" sz="1800" b="1" dirty="0" smtClean="0">
                <a:solidFill>
                  <a:srgbClr val="FFFF00"/>
                </a:solidFill>
                <a:latin typeface="Arial" charset="0"/>
                <a:cs typeface="Arial" charset="0"/>
              </a:rPr>
              <a:t> </a:t>
            </a:r>
          </a:p>
          <a:p>
            <a:pPr eaLnBrk="1" hangingPunct="1"/>
            <a:endParaRPr lang="en-US" sz="1800" b="1" dirty="0" smtClean="0">
              <a:solidFill>
                <a:schemeClr val="bg1"/>
              </a:solidFill>
              <a:latin typeface="Arial" charset="0"/>
              <a:cs typeface="Arial" charset="0"/>
            </a:endParaRPr>
          </a:p>
          <a:p>
            <a:pPr lvl="1" eaLnBrk="1" hangingPunct="1"/>
            <a:r>
              <a:rPr lang="en-US" sz="1800" dirty="0" smtClean="0">
                <a:solidFill>
                  <a:schemeClr val="bg1"/>
                </a:solidFill>
                <a:latin typeface="Arial" charset="0"/>
                <a:cs typeface="Arial" charset="0"/>
              </a:rPr>
              <a:t>Backups should be done on a regular basis, When/How/and in what order should be based on the requirements of the business.</a:t>
            </a:r>
          </a:p>
          <a:p>
            <a:pPr lvl="1" eaLnBrk="1" hangingPunct="1"/>
            <a:r>
              <a:rPr lang="en-US" sz="1800" dirty="0" smtClean="0">
                <a:solidFill>
                  <a:schemeClr val="bg1"/>
                </a:solidFill>
                <a:latin typeface="Arial" charset="0"/>
                <a:cs typeface="Arial" charset="0"/>
              </a:rPr>
              <a:t>Data that is needed only for historical purposes should be archived.</a:t>
            </a:r>
          </a:p>
          <a:p>
            <a:pPr lvl="1" eaLnBrk="1" hangingPunct="1"/>
            <a:r>
              <a:rPr lang="en-US" sz="1800" dirty="0" smtClean="0">
                <a:solidFill>
                  <a:schemeClr val="bg1"/>
                </a:solidFill>
                <a:latin typeface="Arial" charset="0"/>
                <a:cs typeface="Arial" charset="0"/>
              </a:rPr>
              <a:t>Recovery of backups should be well-defined and documented.</a:t>
            </a:r>
          </a:p>
        </p:txBody>
      </p:sp>
      <p:grpSp>
        <p:nvGrpSpPr>
          <p:cNvPr id="4" name="Group 5"/>
          <p:cNvGrpSpPr/>
          <p:nvPr/>
        </p:nvGrpSpPr>
        <p:grpSpPr>
          <a:xfrm>
            <a:off x="304800" y="914400"/>
            <a:ext cx="67818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File Sharing and Storage – </a:t>
              </a:r>
              <a:r>
                <a:rPr lang="en-US" sz="2000" dirty="0" smtClean="0"/>
                <a:t>SAN / NAS / RAIDS </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sz="half" idx="1"/>
          </p:nvPr>
        </p:nvSpPr>
        <p:spPr>
          <a:xfrm>
            <a:off x="228600" y="1905000"/>
            <a:ext cx="8077200" cy="4114800"/>
          </a:xfrm>
        </p:spPr>
        <p:txBody>
          <a:bodyPr/>
          <a:lstStyle/>
          <a:p>
            <a:pPr eaLnBrk="1" hangingPunct="1"/>
            <a:r>
              <a:rPr lang="en-US" sz="1800" b="1" dirty="0" smtClean="0">
                <a:solidFill>
                  <a:srgbClr val="FFFF00"/>
                </a:solidFill>
                <a:latin typeface="Arial" charset="0"/>
                <a:cs typeface="Arial" charset="0"/>
              </a:rPr>
              <a:t>Types of Virtualized Storage </a:t>
            </a:r>
            <a:r>
              <a:rPr lang="en-US" sz="1800" b="1" dirty="0" smtClean="0">
                <a:solidFill>
                  <a:srgbClr val="FFFF00"/>
                </a:solidFill>
                <a:latin typeface="Arial" charset="0"/>
                <a:cs typeface="Arial" charset="0"/>
              </a:rPr>
              <a:t>systems</a:t>
            </a:r>
            <a:endParaRPr lang="en-US" sz="1800" b="1" dirty="0" smtClean="0">
              <a:solidFill>
                <a:srgbClr val="FFFF00"/>
              </a:solidFill>
              <a:latin typeface="Arial" charset="0"/>
              <a:cs typeface="Arial" charset="0"/>
            </a:endParaRPr>
          </a:p>
          <a:p>
            <a:pPr eaLnBrk="1" hangingPunct="1"/>
            <a:endParaRPr lang="en-US" sz="1600" dirty="0" smtClean="0">
              <a:solidFill>
                <a:schemeClr val="bg1"/>
              </a:solidFill>
              <a:latin typeface="Arial" charset="0"/>
              <a:cs typeface="Arial" charset="0"/>
            </a:endParaRPr>
          </a:p>
          <a:p>
            <a:pPr eaLnBrk="1" hangingPunct="1"/>
            <a:r>
              <a:rPr lang="en-US" sz="1800" b="1" u="sng" dirty="0" smtClean="0">
                <a:solidFill>
                  <a:schemeClr val="bg1"/>
                </a:solidFill>
                <a:latin typeface="Arial" charset="0"/>
                <a:cs typeface="Arial" charset="0"/>
              </a:rPr>
              <a:t>Host-based</a:t>
            </a:r>
            <a:r>
              <a:rPr lang="en-US" sz="1600" b="1" u="sng" dirty="0" smtClean="0">
                <a:solidFill>
                  <a:schemeClr val="bg1"/>
                </a:solidFill>
                <a:latin typeface="Arial" charset="0"/>
                <a:cs typeface="Arial" charset="0"/>
              </a:rPr>
              <a:t> </a:t>
            </a:r>
            <a:r>
              <a:rPr lang="en-US" sz="1600" dirty="0" smtClean="0">
                <a:solidFill>
                  <a:schemeClr val="bg1"/>
                </a:solidFill>
                <a:latin typeface="Arial" charset="0"/>
                <a:cs typeface="Arial" charset="0"/>
              </a:rPr>
              <a:t>– Can require additional software running on the host in order to handle volume management , manage disk device drivers, intercepting the I/O requests, and providing for metadata lookup on I/O mapping schema’s.</a:t>
            </a:r>
          </a:p>
          <a:p>
            <a:pPr eaLnBrk="1" hangingPunct="1"/>
            <a:endParaRPr lang="en-US" sz="1600" dirty="0" smtClean="0">
              <a:solidFill>
                <a:schemeClr val="bg1"/>
              </a:solidFill>
              <a:latin typeface="Arial" charset="0"/>
              <a:cs typeface="Arial" charset="0"/>
            </a:endParaRPr>
          </a:p>
          <a:p>
            <a:pPr eaLnBrk="1" hangingPunct="1"/>
            <a:r>
              <a:rPr lang="en-US" sz="1800" b="1" u="sng" dirty="0" smtClean="0">
                <a:solidFill>
                  <a:schemeClr val="bg1"/>
                </a:solidFill>
                <a:latin typeface="Arial" charset="0"/>
                <a:cs typeface="Arial" charset="0"/>
              </a:rPr>
              <a:t>Network-based</a:t>
            </a:r>
            <a:r>
              <a:rPr lang="en-US" sz="1600" dirty="0" smtClean="0">
                <a:solidFill>
                  <a:schemeClr val="bg1"/>
                </a:solidFill>
                <a:latin typeface="Arial" charset="0"/>
                <a:cs typeface="Arial" charset="0"/>
              </a:rPr>
              <a:t> – Operates on a network-based device (typically a standard server or smart switch) using iSCSI or Fibre Channel (FC) networks to connect as a SAN.</a:t>
            </a:r>
          </a:p>
          <a:p>
            <a:pPr eaLnBrk="1" hangingPunct="1"/>
            <a:endParaRPr lang="en-US" sz="1600" dirty="0" smtClean="0">
              <a:solidFill>
                <a:schemeClr val="bg1"/>
              </a:solidFill>
              <a:latin typeface="Arial" charset="0"/>
              <a:cs typeface="Arial" charset="0"/>
            </a:endParaRPr>
          </a:p>
          <a:p>
            <a:pPr eaLnBrk="1" hangingPunct="1"/>
            <a:r>
              <a:rPr lang="en-US" sz="1600" b="1" u="sng" dirty="0" smtClean="0">
                <a:solidFill>
                  <a:schemeClr val="bg1"/>
                </a:solidFill>
                <a:latin typeface="Arial" charset="0"/>
                <a:cs typeface="Arial" charset="0"/>
              </a:rPr>
              <a:t>(SAN) Storage Area Networks: </a:t>
            </a:r>
            <a:r>
              <a:rPr lang="en-US" sz="1600" dirty="0" smtClean="0">
                <a:solidFill>
                  <a:schemeClr val="bg1"/>
                </a:solidFill>
                <a:latin typeface="Arial" charset="0"/>
                <a:cs typeface="Arial" charset="0"/>
              </a:rPr>
              <a:t>SANs can consists of blocks of storage devices from tape libraries, optical drives, and disk arrays platforms, utilizing iSCSI  or Fibre operating systems as locally attached devices.</a:t>
            </a:r>
          </a:p>
        </p:txBody>
      </p:sp>
      <p:grpSp>
        <p:nvGrpSpPr>
          <p:cNvPr id="5" name="Group 5"/>
          <p:cNvGrpSpPr/>
          <p:nvPr/>
        </p:nvGrpSpPr>
        <p:grpSpPr>
          <a:xfrm>
            <a:off x="304800" y="914400"/>
            <a:ext cx="6781800" cy="533400"/>
            <a:chOff x="731482" y="609776"/>
            <a:chExt cx="6884398" cy="533400"/>
          </a:xfrm>
        </p:grpSpPr>
        <p:sp>
          <p:nvSpPr>
            <p:cNvPr id="6" name="Rounded Rectangle 5"/>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File Sharing and Storage – </a:t>
              </a:r>
              <a:r>
                <a:rPr lang="en-US" sz="2000" dirty="0" smtClean="0"/>
                <a:t>SAN / NAS / RAIDS </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sz="half" idx="1"/>
          </p:nvPr>
        </p:nvSpPr>
        <p:spPr>
          <a:xfrm>
            <a:off x="304800" y="1371600"/>
            <a:ext cx="8077200" cy="4114800"/>
          </a:xfrm>
        </p:spPr>
        <p:txBody>
          <a:bodyPr/>
          <a:lstStyle/>
          <a:p>
            <a:pPr eaLnBrk="1" hangingPunct="1"/>
            <a:r>
              <a:rPr lang="en-US" sz="1800" b="1" u="sng" dirty="0" smtClean="0">
                <a:solidFill>
                  <a:srgbClr val="FFFF00"/>
                </a:solidFill>
                <a:latin typeface="Arial" charset="0"/>
                <a:cs typeface="Arial" charset="0"/>
              </a:rPr>
              <a:t>(SAN) Storage Area Networks</a:t>
            </a:r>
          </a:p>
          <a:p>
            <a:pPr eaLnBrk="1" hangingPunct="1"/>
            <a:endParaRPr lang="en-US" sz="1800" b="1" u="sng"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SANs consists of dedicated block-level storage on dedicated networks</a:t>
            </a:r>
          </a:p>
          <a:p>
            <a:pPr eaLnBrk="1" hangingPunct="1"/>
            <a:endParaRPr lang="en-US" sz="1800"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SANs can provide performance capacity, and scalability giving you the option to link to a large bank of disks via multiple systems connected by specialized controllers or via an Internet Protocol (IP) network.</a:t>
            </a:r>
          </a:p>
          <a:p>
            <a:pPr eaLnBrk="1" hangingPunct="1"/>
            <a:endParaRPr lang="en-US" sz="1800"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SANs support disk mirroring, backup and restore capacities as well as archival and retrieval of data. They do not provide file abstraction, only block-level operations, but file systems build on top of the SANs do provide file-level access which are known as SAN file systems or shared-disk-file-systems!</a:t>
            </a:r>
          </a:p>
          <a:p>
            <a:pPr eaLnBrk="1" hangingPunct="1"/>
            <a:endParaRPr lang="en-US" sz="1800"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Some of the SAN topologies - Point-to-point, arbitrated loop, and switched fabric topologies.</a:t>
            </a:r>
          </a:p>
          <a:p>
            <a:pPr eaLnBrk="1" hangingPunct="1"/>
            <a:endParaRPr lang="en-US" sz="1600" b="1" dirty="0" smtClean="0">
              <a:solidFill>
                <a:schemeClr val="bg1"/>
              </a:solidFill>
              <a:latin typeface="Arial" charset="0"/>
              <a:cs typeface="Arial" charset="0"/>
            </a:endParaRPr>
          </a:p>
          <a:p>
            <a:pPr eaLnBrk="1" hangingPunct="1"/>
            <a:endParaRPr lang="en-US" sz="1600" b="1" dirty="0" smtClean="0">
              <a:solidFill>
                <a:schemeClr val="bg1"/>
              </a:solidFill>
              <a:latin typeface="Arial" charset="0"/>
              <a:cs typeface="Arial" charset="0"/>
            </a:endParaRPr>
          </a:p>
          <a:p>
            <a:pPr eaLnBrk="1" hangingPunct="1"/>
            <a:endParaRPr lang="en-US" sz="1600" b="1" dirty="0" smtClean="0">
              <a:solidFill>
                <a:schemeClr val="bg1"/>
              </a:solidFill>
              <a:latin typeface="Arial" charset="0"/>
              <a:cs typeface="Arial" charset="0"/>
            </a:endParaRPr>
          </a:p>
          <a:p>
            <a:pPr eaLnBrk="1" hangingPunct="1"/>
            <a:endParaRPr lang="en-US" sz="1600" dirty="0" smtClean="0">
              <a:solidFill>
                <a:schemeClr val="bg1"/>
              </a:solidFill>
              <a:latin typeface="Arial" charset="0"/>
              <a:cs typeface="Arial" charset="0"/>
            </a:endParaRPr>
          </a:p>
          <a:p>
            <a:pPr eaLnBrk="1" hangingPunct="1"/>
            <a:endParaRPr lang="en-US" sz="1600" dirty="0" smtClean="0">
              <a:solidFill>
                <a:schemeClr val="bg1"/>
              </a:solidFill>
              <a:latin typeface="Arial" charset="0"/>
              <a:cs typeface="Arial" charset="0"/>
            </a:endParaRPr>
          </a:p>
        </p:txBody>
      </p:sp>
      <p:grpSp>
        <p:nvGrpSpPr>
          <p:cNvPr id="4" name="Group 5"/>
          <p:cNvGrpSpPr/>
          <p:nvPr/>
        </p:nvGrpSpPr>
        <p:grpSpPr>
          <a:xfrm>
            <a:off x="304800" y="609600"/>
            <a:ext cx="67818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File Sharing and Storage – </a:t>
              </a:r>
              <a:r>
                <a:rPr lang="en-US" sz="2000" dirty="0" smtClean="0"/>
                <a:t>SAN / NAS / RAIDS </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sz="half" idx="1"/>
          </p:nvPr>
        </p:nvSpPr>
        <p:spPr>
          <a:xfrm>
            <a:off x="304800" y="1447800"/>
            <a:ext cx="8077200" cy="4114800"/>
          </a:xfrm>
        </p:spPr>
        <p:txBody>
          <a:bodyPr/>
          <a:lstStyle/>
          <a:p>
            <a:pPr eaLnBrk="1" hangingPunct="1"/>
            <a:r>
              <a:rPr lang="en-US" sz="1800" b="1" dirty="0" smtClean="0">
                <a:solidFill>
                  <a:srgbClr val="FFFF00"/>
                </a:solidFill>
                <a:latin typeface="Arial" charset="0"/>
                <a:cs typeface="Arial" charset="0"/>
              </a:rPr>
              <a:t>(NAS) - </a:t>
            </a:r>
            <a:r>
              <a:rPr lang="en-US" sz="1800" b="1" dirty="0" smtClean="0">
                <a:solidFill>
                  <a:srgbClr val="FFFF00"/>
                </a:solidFill>
                <a:latin typeface="Arial" pitchFamily="34" charset="0"/>
                <a:cs typeface="Arial" pitchFamily="34" charset="0"/>
              </a:rPr>
              <a:t>Network-Attached Storage </a:t>
            </a:r>
            <a:endParaRPr lang="en-US" sz="1800" b="1" dirty="0" smtClean="0">
              <a:solidFill>
                <a:srgbClr val="FFFF00"/>
              </a:solidFill>
              <a:latin typeface="Arial" charset="0"/>
              <a:cs typeface="Arial" charset="0"/>
            </a:endParaRPr>
          </a:p>
          <a:p>
            <a:pPr eaLnBrk="1" hangingPunct="1"/>
            <a:endParaRPr lang="en-US" sz="1800" b="1"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NAS is similar to a SAN network, but operates at the file level instead of the block-level. Its designed to store files and is mostly used for FTP servers and other types of file servers.</a:t>
            </a:r>
          </a:p>
          <a:p>
            <a:pPr eaLnBrk="1" hangingPunct="1"/>
            <a:endParaRPr lang="en-US" sz="1800" b="1" dirty="0" smtClean="0">
              <a:solidFill>
                <a:schemeClr val="bg1"/>
              </a:solidFill>
              <a:latin typeface="Arial" charset="0"/>
              <a:cs typeface="Arial" charset="0"/>
            </a:endParaRPr>
          </a:p>
          <a:p>
            <a:pPr eaLnBrk="1" hangingPunct="1"/>
            <a:r>
              <a:rPr lang="en-US" sz="1800" dirty="0" smtClean="0">
                <a:solidFill>
                  <a:schemeClr val="bg1"/>
                </a:solidFill>
                <a:latin typeface="Arial" pitchFamily="34" charset="0"/>
                <a:cs typeface="Arial" pitchFamily="34" charset="0"/>
              </a:rPr>
              <a:t>The network-attached storage device is attached to a local area network (typically, an Ethernet network) and assigned an IP address. File requests are mapped by the main server to the NAS file server.</a:t>
            </a:r>
          </a:p>
          <a:p>
            <a:pPr eaLnBrk="1" hangingPunct="1"/>
            <a:endParaRPr lang="en-US" sz="1800" b="1"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NAS consists of hard disk storage which includes multi-disk RAID systems and software mapped to the different devices.</a:t>
            </a:r>
          </a:p>
          <a:p>
            <a:pPr eaLnBrk="1" hangingPunct="1"/>
            <a:endParaRPr lang="en-US" sz="1800" dirty="0" smtClean="0">
              <a:solidFill>
                <a:schemeClr val="bg1"/>
              </a:solidFill>
              <a:latin typeface="Arial" charset="0"/>
              <a:cs typeface="Arial" charset="0"/>
            </a:endParaRPr>
          </a:p>
          <a:p>
            <a:pPr eaLnBrk="1" hangingPunct="1"/>
            <a:r>
              <a:rPr lang="en-US" sz="1800" dirty="0" smtClean="0">
                <a:solidFill>
                  <a:schemeClr val="bg1"/>
                </a:solidFill>
                <a:latin typeface="Arial" charset="0"/>
                <a:cs typeface="Arial" charset="0"/>
              </a:rPr>
              <a:t>NAS can handle a number of protocols, like Microsoft's Internetwork Packet Exchange, NetBEUI and Novell.</a:t>
            </a:r>
          </a:p>
          <a:p>
            <a:pPr eaLnBrk="1" hangingPunct="1"/>
            <a:endParaRPr lang="en-US" sz="1600" dirty="0" smtClean="0">
              <a:solidFill>
                <a:schemeClr val="bg1"/>
              </a:solidFill>
              <a:latin typeface="Arial" charset="0"/>
              <a:cs typeface="Arial" charset="0"/>
            </a:endParaRPr>
          </a:p>
          <a:p>
            <a:pPr eaLnBrk="1" hangingPunct="1"/>
            <a:endParaRPr lang="en-US" sz="1600" dirty="0" smtClean="0">
              <a:solidFill>
                <a:schemeClr val="bg1"/>
              </a:solidFill>
              <a:latin typeface="Arial" charset="0"/>
              <a:cs typeface="Arial" charset="0"/>
            </a:endParaRPr>
          </a:p>
        </p:txBody>
      </p:sp>
      <p:grpSp>
        <p:nvGrpSpPr>
          <p:cNvPr id="6" name="Group 5"/>
          <p:cNvGrpSpPr/>
          <p:nvPr/>
        </p:nvGrpSpPr>
        <p:grpSpPr>
          <a:xfrm>
            <a:off x="304800" y="609600"/>
            <a:ext cx="67818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File Sharing and Storage – </a:t>
              </a:r>
              <a:r>
                <a:rPr lang="en-US" sz="2000" dirty="0" smtClean="0"/>
                <a:t>SAN / NAS / RAIDS </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sz="half" idx="1"/>
          </p:nvPr>
        </p:nvSpPr>
        <p:spPr>
          <a:xfrm>
            <a:off x="304800" y="1371600"/>
            <a:ext cx="8077200" cy="4114800"/>
          </a:xfrm>
        </p:spPr>
        <p:txBody>
          <a:bodyPr/>
          <a:lstStyle/>
          <a:p>
            <a:pPr eaLnBrk="1" hangingPunct="1">
              <a:buNone/>
            </a:pPr>
            <a:r>
              <a:rPr lang="en-US" sz="1800" b="1" dirty="0" smtClean="0">
                <a:solidFill>
                  <a:srgbClr val="FFFF00"/>
                </a:solidFill>
                <a:latin typeface="Arial" pitchFamily="34" charset="0"/>
                <a:cs typeface="Arial" pitchFamily="34" charset="0"/>
              </a:rPr>
              <a:t>RAIDs - Redundant Array of Independent Disks</a:t>
            </a:r>
          </a:p>
          <a:p>
            <a:pPr eaLnBrk="1" hangingPunct="1"/>
            <a:endParaRPr lang="en-US" sz="1800" b="1" dirty="0" smtClean="0">
              <a:solidFill>
                <a:schemeClr val="bg1"/>
              </a:solidFill>
              <a:latin typeface="Arial" pitchFamily="34" charset="0"/>
              <a:cs typeface="Arial" pitchFamily="34" charset="0"/>
            </a:endParaRPr>
          </a:p>
          <a:p>
            <a:pPr eaLnBrk="1" hangingPunct="1"/>
            <a:r>
              <a:rPr lang="en-US" sz="1800" dirty="0" smtClean="0">
                <a:solidFill>
                  <a:schemeClr val="bg1"/>
                </a:solidFill>
                <a:latin typeface="Arial" pitchFamily="34" charset="0"/>
                <a:cs typeface="Arial" pitchFamily="34" charset="0"/>
              </a:rPr>
              <a:t>Fault-tolerant grouping of disks that a server sees as a single disk volume; Combination of parity-checking, mirroring, striping, Self-contained, manageable unit of storage.</a:t>
            </a:r>
          </a:p>
          <a:p>
            <a:pPr eaLnBrk="1" hangingPunct="1">
              <a:buNone/>
            </a:pPr>
            <a:endParaRPr lang="en-US" sz="1800" dirty="0" smtClean="0">
              <a:solidFill>
                <a:schemeClr val="bg1"/>
              </a:solidFill>
              <a:latin typeface="Arial" charset="0"/>
              <a:cs typeface="Arial" charset="0"/>
            </a:endParaRPr>
          </a:p>
          <a:p>
            <a:pPr eaLnBrk="1" hangingPunct="1"/>
            <a:r>
              <a:rPr lang="en-US" sz="1800" b="1" dirty="0" smtClean="0">
                <a:solidFill>
                  <a:schemeClr val="bg1"/>
                </a:solidFill>
                <a:latin typeface="Arial" pitchFamily="34" charset="0"/>
                <a:cs typeface="Arial" pitchFamily="34" charset="0"/>
              </a:rPr>
              <a:t>RAID 0</a:t>
            </a:r>
            <a:r>
              <a:rPr lang="en-US" sz="1800" dirty="0" smtClean="0">
                <a:solidFill>
                  <a:schemeClr val="bg1"/>
                </a:solidFill>
                <a:latin typeface="Arial" pitchFamily="34" charset="0"/>
                <a:cs typeface="Arial" pitchFamily="34" charset="0"/>
              </a:rPr>
              <a:t>: Striped set without parity/[Non-Redundant Array].</a:t>
            </a:r>
          </a:p>
          <a:p>
            <a:pPr eaLnBrk="1" hangingPunct="1"/>
            <a:r>
              <a:rPr lang="en-US" sz="1800" b="1" dirty="0" smtClean="0">
                <a:solidFill>
                  <a:schemeClr val="bg1"/>
                </a:solidFill>
                <a:latin typeface="Arial" pitchFamily="34" charset="0"/>
                <a:cs typeface="Arial" pitchFamily="34" charset="0"/>
              </a:rPr>
              <a:t>RAID 1: </a:t>
            </a:r>
            <a:r>
              <a:rPr lang="en-US" sz="1800" dirty="0" smtClean="0">
                <a:solidFill>
                  <a:schemeClr val="bg1"/>
                </a:solidFill>
                <a:latin typeface="Arial" pitchFamily="34" charset="0"/>
                <a:cs typeface="Arial" pitchFamily="34" charset="0"/>
              </a:rPr>
              <a:t>Mirrored set without parity.</a:t>
            </a:r>
          </a:p>
          <a:p>
            <a:pPr eaLnBrk="1" hangingPunct="1"/>
            <a:r>
              <a:rPr lang="en-US" sz="1800" b="1" dirty="0" smtClean="0">
                <a:solidFill>
                  <a:schemeClr val="bg1"/>
                </a:solidFill>
                <a:latin typeface="Arial" pitchFamily="34" charset="0"/>
                <a:cs typeface="Arial" pitchFamily="34" charset="0"/>
              </a:rPr>
              <a:t>RAID 2</a:t>
            </a:r>
            <a:r>
              <a:rPr lang="en-US" sz="1800" dirty="0" smtClean="0">
                <a:solidFill>
                  <a:schemeClr val="bg1"/>
                </a:solidFill>
                <a:latin typeface="Arial" pitchFamily="34" charset="0"/>
                <a:cs typeface="Arial" pitchFamily="34" charset="0"/>
              </a:rPr>
              <a:t>: Striped set with dedicated parity/Bit interleaved parity.</a:t>
            </a:r>
          </a:p>
          <a:p>
            <a:pPr eaLnBrk="1" hangingPunct="1"/>
            <a:r>
              <a:rPr lang="en-US" sz="1800" b="1" dirty="0" smtClean="0">
                <a:solidFill>
                  <a:schemeClr val="bg1"/>
                </a:solidFill>
                <a:latin typeface="Arial" pitchFamily="34" charset="0"/>
                <a:cs typeface="Arial" pitchFamily="34" charset="0"/>
              </a:rPr>
              <a:t>RAID 3: </a:t>
            </a:r>
            <a:r>
              <a:rPr lang="en-US" sz="1800" dirty="0" smtClean="0">
                <a:solidFill>
                  <a:schemeClr val="bg1"/>
                </a:solidFill>
                <a:latin typeface="Arial" pitchFamily="34" charset="0"/>
                <a:cs typeface="Arial" pitchFamily="34" charset="0"/>
              </a:rPr>
              <a:t>Striped set with dedicated parity/Bit interleaved parity.</a:t>
            </a:r>
          </a:p>
          <a:p>
            <a:pPr eaLnBrk="1" hangingPunct="1"/>
            <a:r>
              <a:rPr lang="en-US" sz="1800" b="1" dirty="0" smtClean="0">
                <a:solidFill>
                  <a:schemeClr val="bg1"/>
                </a:solidFill>
                <a:latin typeface="Arial" pitchFamily="34" charset="0"/>
                <a:cs typeface="Arial" pitchFamily="34" charset="0"/>
              </a:rPr>
              <a:t>RAID 4</a:t>
            </a:r>
            <a:r>
              <a:rPr lang="en-US" sz="1800" dirty="0" smtClean="0">
                <a:solidFill>
                  <a:schemeClr val="bg1"/>
                </a:solidFill>
                <a:latin typeface="Arial" pitchFamily="34" charset="0"/>
                <a:cs typeface="Arial" pitchFamily="34" charset="0"/>
              </a:rPr>
              <a:t>: Block level parity.</a:t>
            </a:r>
          </a:p>
          <a:p>
            <a:pPr eaLnBrk="1" hangingPunct="1"/>
            <a:r>
              <a:rPr lang="en-US" sz="1800" b="1" dirty="0" smtClean="0">
                <a:solidFill>
                  <a:schemeClr val="bg1"/>
                </a:solidFill>
                <a:latin typeface="Arial" pitchFamily="34" charset="0"/>
                <a:cs typeface="Arial" pitchFamily="34" charset="0"/>
              </a:rPr>
              <a:t>RAID 5: </a:t>
            </a:r>
            <a:r>
              <a:rPr lang="en-US" sz="1800" dirty="0" smtClean="0">
                <a:solidFill>
                  <a:schemeClr val="bg1"/>
                </a:solidFill>
                <a:latin typeface="Arial" pitchFamily="34" charset="0"/>
                <a:cs typeface="Arial" pitchFamily="34" charset="0"/>
              </a:rPr>
              <a:t>Striped set with distributed parity.</a:t>
            </a:r>
          </a:p>
          <a:p>
            <a:pPr eaLnBrk="1" hangingPunct="1"/>
            <a:r>
              <a:rPr lang="en-US" sz="1800" b="1" dirty="0" smtClean="0">
                <a:solidFill>
                  <a:schemeClr val="bg1"/>
                </a:solidFill>
                <a:latin typeface="Arial" pitchFamily="34" charset="0"/>
                <a:cs typeface="Arial" pitchFamily="34" charset="0"/>
              </a:rPr>
              <a:t>RAID 6</a:t>
            </a:r>
            <a:r>
              <a:rPr lang="en-US" sz="1800" dirty="0" smtClean="0">
                <a:solidFill>
                  <a:schemeClr val="bg1"/>
                </a:solidFill>
                <a:latin typeface="Arial" pitchFamily="34" charset="0"/>
                <a:cs typeface="Arial" pitchFamily="34" charset="0"/>
              </a:rPr>
              <a:t>: Striped set with dual distributed Parity.</a:t>
            </a:r>
          </a:p>
          <a:p>
            <a:pPr eaLnBrk="1" hangingPunct="1"/>
            <a:r>
              <a:rPr lang="en-US" sz="1800" b="1" dirty="0" smtClean="0">
                <a:solidFill>
                  <a:schemeClr val="bg1"/>
                </a:solidFill>
                <a:latin typeface="Arial" pitchFamily="34" charset="0"/>
                <a:cs typeface="Arial" pitchFamily="34" charset="0"/>
              </a:rPr>
              <a:t>RAID 0+1: </a:t>
            </a:r>
            <a:r>
              <a:rPr lang="en-US" sz="1800" dirty="0" smtClean="0">
                <a:solidFill>
                  <a:schemeClr val="bg1"/>
                </a:solidFill>
                <a:latin typeface="Arial" pitchFamily="34" charset="0"/>
                <a:cs typeface="Arial" pitchFamily="34" charset="0"/>
              </a:rPr>
              <a:t>(Mirrored Stripped)</a:t>
            </a:r>
          </a:p>
          <a:p>
            <a:pPr eaLnBrk="1" hangingPunct="1"/>
            <a:r>
              <a:rPr lang="en-US" sz="1800" b="1" dirty="0" smtClean="0">
                <a:solidFill>
                  <a:schemeClr val="bg1"/>
                </a:solidFill>
                <a:latin typeface="Arial" pitchFamily="34" charset="0"/>
                <a:cs typeface="Arial" pitchFamily="34" charset="0"/>
              </a:rPr>
              <a:t>RAID 1+0:</a:t>
            </a:r>
            <a:r>
              <a:rPr lang="en-US" sz="1800" dirty="0" smtClean="0">
                <a:solidFill>
                  <a:schemeClr val="bg1"/>
                </a:solidFill>
                <a:latin typeface="Arial" pitchFamily="34" charset="0"/>
                <a:cs typeface="Arial" pitchFamily="34" charset="0"/>
              </a:rPr>
              <a:t> (Stripped Mirrored)</a:t>
            </a:r>
            <a:endParaRPr lang="en-US" sz="1800" dirty="0" smtClean="0">
              <a:solidFill>
                <a:schemeClr val="bg1"/>
              </a:solidFill>
              <a:latin typeface="Arial" charset="0"/>
              <a:cs typeface="Arial" charset="0"/>
            </a:endParaRPr>
          </a:p>
          <a:p>
            <a:pPr eaLnBrk="1" hangingPunct="1"/>
            <a:endParaRPr lang="en-US" sz="1600" dirty="0" smtClean="0">
              <a:solidFill>
                <a:schemeClr val="bg1"/>
              </a:solidFill>
              <a:latin typeface="Arial" charset="0"/>
              <a:cs typeface="Arial" charset="0"/>
            </a:endParaRPr>
          </a:p>
        </p:txBody>
      </p:sp>
      <p:grpSp>
        <p:nvGrpSpPr>
          <p:cNvPr id="6" name="Group 5"/>
          <p:cNvGrpSpPr/>
          <p:nvPr/>
        </p:nvGrpSpPr>
        <p:grpSpPr>
          <a:xfrm>
            <a:off x="304800" y="533400"/>
            <a:ext cx="67818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File Sharing and Storage – </a:t>
              </a:r>
              <a:r>
                <a:rPr lang="en-US" sz="2000" dirty="0" smtClean="0"/>
                <a:t>SAN / NAS / RAIDS </a:t>
              </a:r>
              <a:endParaRPr lang="en-US" sz="2800" kern="1200" dirty="0"/>
            </a:p>
          </p:txBody>
        </p:sp>
      </p:gr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3"/>
          <p:cNvSpPr>
            <a:spLocks noGrp="1"/>
          </p:cNvSpPr>
          <p:nvPr>
            <p:ph idx="1"/>
          </p:nvPr>
        </p:nvSpPr>
        <p:spPr>
          <a:xfrm>
            <a:off x="381000" y="1219200"/>
            <a:ext cx="8229600" cy="4525963"/>
          </a:xfrm>
        </p:spPr>
        <p:txBody>
          <a:bodyPr/>
          <a:lstStyle/>
          <a:p>
            <a:pPr>
              <a:buNone/>
            </a:pPr>
            <a:r>
              <a:rPr lang="en-US" sz="1800" b="1" dirty="0" smtClean="0">
                <a:solidFill>
                  <a:srgbClr val="FFFF00"/>
                </a:solidFill>
              </a:rPr>
              <a:t>Reference:</a:t>
            </a:r>
          </a:p>
          <a:p>
            <a:endParaRPr lang="en-US" sz="1600" dirty="0" smtClean="0">
              <a:solidFill>
                <a:schemeClr val="bg1"/>
              </a:solidFill>
            </a:endParaRPr>
          </a:p>
          <a:p>
            <a:r>
              <a:rPr lang="en-US" sz="1600" dirty="0" smtClean="0">
                <a:solidFill>
                  <a:schemeClr val="bg1"/>
                </a:solidFill>
              </a:rPr>
              <a:t>(NIST) National Institute of Standards and Technology Documents</a:t>
            </a:r>
          </a:p>
          <a:p>
            <a:r>
              <a:rPr lang="en-US" sz="1600" dirty="0" smtClean="0">
                <a:solidFill>
                  <a:schemeClr val="bg1"/>
                </a:solidFill>
              </a:rPr>
              <a:t>KAoS Policy Management for Semantic Web Services: Austin Tate, Jeff Dalton, and Stuart </a:t>
            </a:r>
            <a:r>
              <a:rPr lang="en-US" sz="1600" dirty="0" err="1" smtClean="0">
                <a:solidFill>
                  <a:schemeClr val="bg1"/>
                </a:solidFill>
              </a:rPr>
              <a:t>Aitken</a:t>
            </a:r>
            <a:r>
              <a:rPr lang="en-US" sz="1600" dirty="0" smtClean="0">
                <a:solidFill>
                  <a:schemeClr val="bg1"/>
                </a:solidFill>
              </a:rPr>
              <a:t>, University of Edinburgh - </a:t>
            </a:r>
            <a:r>
              <a:rPr lang="en-US" sz="1600" dirty="0" smtClean="0">
                <a:solidFill>
                  <a:srgbClr val="FFFF00"/>
                </a:solidFill>
              </a:rPr>
              <a:t>www.swsi.org</a:t>
            </a:r>
            <a:endParaRPr lang="en-US" sz="1600" dirty="0" smtClean="0">
              <a:solidFill>
                <a:schemeClr val="bg1"/>
              </a:solidFill>
            </a:endParaRPr>
          </a:p>
          <a:p>
            <a:r>
              <a:rPr lang="en-US" sz="1600" dirty="0" smtClean="0">
                <a:solidFill>
                  <a:schemeClr val="bg1"/>
                </a:solidFill>
              </a:rPr>
              <a:t>SCIM Protocol - </a:t>
            </a:r>
            <a:r>
              <a:rPr lang="en-US" sz="1600" dirty="0" smtClean="0">
                <a:solidFill>
                  <a:srgbClr val="FFFF00"/>
                </a:solidFill>
              </a:rPr>
              <a:t>http://www.simplecloud.info/specs/draft-scim-rest-api-01.html</a:t>
            </a:r>
          </a:p>
          <a:p>
            <a:r>
              <a:rPr lang="en-US" sz="1600" dirty="0" smtClean="0">
                <a:solidFill>
                  <a:schemeClr val="bg1"/>
                </a:solidFill>
              </a:rPr>
              <a:t>SCIM Core Schema - </a:t>
            </a:r>
            <a:r>
              <a:rPr lang="en-US" sz="1600" dirty="0" smtClean="0">
                <a:solidFill>
                  <a:srgbClr val="FFFF00"/>
                </a:solidFill>
              </a:rPr>
              <a:t>http://www.simplecloud.info/specs/draft-scim-core-schema-01.html</a:t>
            </a:r>
          </a:p>
          <a:p>
            <a:r>
              <a:rPr lang="en-US" sz="1600" dirty="0" smtClean="0">
                <a:solidFill>
                  <a:schemeClr val="bg1"/>
                </a:solidFill>
              </a:rPr>
              <a:t>SCIM SAML Binding - </a:t>
            </a:r>
            <a:r>
              <a:rPr lang="en-US" sz="1600" dirty="0" smtClean="0">
                <a:solidFill>
                  <a:srgbClr val="FFFF00"/>
                </a:solidFill>
              </a:rPr>
              <a:t>http://www.simplecloud.info/specs/draft-scim-saml2-binding-02.html</a:t>
            </a:r>
          </a:p>
          <a:p>
            <a:r>
              <a:rPr lang="en-US" sz="1600" dirty="0" smtClean="0">
                <a:solidFill>
                  <a:schemeClr val="bg1"/>
                </a:solidFill>
              </a:rPr>
              <a:t>SPML - </a:t>
            </a:r>
            <a:r>
              <a:rPr lang="en-US" sz="1600" dirty="0" smtClean="0">
                <a:solidFill>
                  <a:srgbClr val="FFFF00"/>
                </a:solidFill>
              </a:rPr>
              <a:t>http://www.oasis-open.org/committees/provision/</a:t>
            </a:r>
          </a:p>
          <a:p>
            <a:r>
              <a:rPr lang="en-US" sz="1600" dirty="0" err="1" smtClean="0">
                <a:solidFill>
                  <a:schemeClr val="bg1"/>
                </a:solidFill>
              </a:rPr>
              <a:t>OAuth</a:t>
            </a:r>
            <a:r>
              <a:rPr lang="en-US" sz="1600" dirty="0" smtClean="0">
                <a:solidFill>
                  <a:schemeClr val="bg1"/>
                </a:solidFill>
              </a:rPr>
              <a:t> - </a:t>
            </a:r>
            <a:r>
              <a:rPr lang="en-US" sz="1600" dirty="0" smtClean="0">
                <a:solidFill>
                  <a:srgbClr val="FFFF00"/>
                </a:solidFill>
              </a:rPr>
              <a:t>http://oauth.net/</a:t>
            </a:r>
          </a:p>
          <a:p>
            <a:r>
              <a:rPr lang="en-US" sz="1600" dirty="0" smtClean="0">
                <a:solidFill>
                  <a:schemeClr val="bg1"/>
                </a:solidFill>
              </a:rPr>
              <a:t>Cloud Security Alliance </a:t>
            </a:r>
            <a:r>
              <a:rPr lang="en-US" sz="1600" u="sng" dirty="0" smtClean="0">
                <a:solidFill>
                  <a:srgbClr val="FFFF00"/>
                </a:solidFill>
              </a:rPr>
              <a:t>https://cloudsecurityalliance.org</a:t>
            </a:r>
            <a:endParaRPr lang="en-US" sz="1600" dirty="0" smtClean="0">
              <a:solidFill>
                <a:srgbClr val="FFFF00"/>
              </a:solidFill>
            </a:endParaRPr>
          </a:p>
          <a:p>
            <a:r>
              <a:rPr lang="en-US" sz="1600" dirty="0" smtClean="0">
                <a:solidFill>
                  <a:schemeClr val="bg1"/>
                </a:solidFill>
              </a:rPr>
              <a:t>European Union Agency for Network and Information Assurance</a:t>
            </a:r>
          </a:p>
          <a:p>
            <a:r>
              <a:rPr lang="en-US" sz="1600" u="sng" dirty="0" smtClean="0">
                <a:solidFill>
                  <a:srgbClr val="FFFF00"/>
                </a:solidFill>
              </a:rPr>
              <a:t>https://www.enisa.europa.eu/@@search?SearchableText=information+Assurance</a:t>
            </a:r>
            <a:endParaRPr lang="en-US" sz="1600" dirty="0" smtClean="0">
              <a:solidFill>
                <a:srgbClr val="FFFF00"/>
              </a:solidFill>
            </a:endParaRPr>
          </a:p>
          <a:p>
            <a:r>
              <a:rPr lang="en-US" sz="1600" dirty="0" smtClean="0">
                <a:solidFill>
                  <a:schemeClr val="bg1"/>
                </a:solidFill>
              </a:rPr>
              <a:t>NIST Cloud Computing Collaboration Site</a:t>
            </a:r>
          </a:p>
          <a:p>
            <a:r>
              <a:rPr lang="en-US" sz="1600" dirty="0" smtClean="0">
                <a:solidFill>
                  <a:srgbClr val="FFFF00"/>
                </a:solidFill>
              </a:rPr>
              <a:t>http://collaborate.nist.gov/twiki-cloud-computing/bin/view/CloudComputing/</a:t>
            </a:r>
          </a:p>
          <a:p>
            <a:r>
              <a:rPr lang="en-US" sz="1600" dirty="0" smtClean="0">
                <a:solidFill>
                  <a:schemeClr val="bg1"/>
                </a:solidFill>
              </a:rPr>
              <a:t>Book: Conquest in Cyberspace, Martin </a:t>
            </a:r>
            <a:r>
              <a:rPr lang="en-US" sz="1600" dirty="0" err="1" smtClean="0">
                <a:solidFill>
                  <a:schemeClr val="bg1"/>
                </a:solidFill>
              </a:rPr>
              <a:t>Libicki</a:t>
            </a:r>
            <a:r>
              <a:rPr lang="en-US" sz="1600" dirty="0" smtClean="0">
                <a:solidFill>
                  <a:schemeClr val="bg1"/>
                </a:solidFill>
              </a:rPr>
              <a:t> --  ISBN: 13: 978-0521692144 ISBN-10: 0521692148</a:t>
            </a:r>
          </a:p>
          <a:p>
            <a:endParaRPr lang="en-US" sz="1600" dirty="0" smtClean="0">
              <a:solidFill>
                <a:srgbClr val="FFFF00"/>
              </a:solidFill>
            </a:endParaRPr>
          </a:p>
          <a:p>
            <a:pPr>
              <a:buNone/>
            </a:pPr>
            <a:r>
              <a:rPr lang="en-US" sz="1600" dirty="0" smtClean="0"/>
              <a:t/>
            </a:r>
            <a:br>
              <a:rPr lang="en-US" sz="1600" dirty="0" smtClean="0"/>
            </a:br>
            <a:r>
              <a:rPr lang="en-US" sz="1600" dirty="0" smtClean="0"/>
              <a:t> </a:t>
            </a:r>
            <a:br>
              <a:rPr lang="en-US" sz="1600" dirty="0" smtClean="0"/>
            </a:br>
            <a:r>
              <a:rPr lang="en-US" sz="1600" dirty="0" smtClean="0"/>
              <a:t/>
            </a:r>
            <a:br>
              <a:rPr lang="en-US" sz="1600" dirty="0" smtClean="0"/>
            </a:br>
            <a:endParaRPr lang="en-US" sz="1600" dirty="0" smtClean="0">
              <a:solidFill>
                <a:schemeClr val="bg1"/>
              </a:solidFill>
            </a:endParaRPr>
          </a:p>
          <a:p>
            <a:endParaRPr lang="en-US" dirty="0" smtClean="0"/>
          </a:p>
        </p:txBody>
      </p:sp>
      <p:grpSp>
        <p:nvGrpSpPr>
          <p:cNvPr id="4" name="Group 3"/>
          <p:cNvGrpSpPr/>
          <p:nvPr/>
        </p:nvGrpSpPr>
        <p:grpSpPr>
          <a:xfrm>
            <a:off x="381000" y="533400"/>
            <a:ext cx="6781800" cy="533400"/>
            <a:chOff x="731482" y="609776"/>
            <a:chExt cx="6884398" cy="533400"/>
          </a:xfrm>
        </p:grpSpPr>
        <p:sp>
          <p:nvSpPr>
            <p:cNvPr id="5" name="Rounded Rectangle 4"/>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t>The End</a:t>
              </a:r>
              <a:endParaRPr lang="en-US" sz="2800" kern="12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4"/>
          <p:cNvSpPr txBox="1">
            <a:spLocks noChangeArrowheads="1"/>
          </p:cNvSpPr>
          <p:nvPr/>
        </p:nvSpPr>
        <p:spPr bwMode="auto">
          <a:xfrm>
            <a:off x="152400" y="1447800"/>
            <a:ext cx="8763000" cy="4739759"/>
          </a:xfrm>
          <a:prstGeom prst="rect">
            <a:avLst/>
          </a:prstGeom>
          <a:noFill/>
          <a:ln w="9525">
            <a:noFill/>
            <a:miter lim="800000"/>
            <a:headEnd/>
            <a:tailEnd/>
          </a:ln>
        </p:spPr>
        <p:txBody>
          <a:bodyPr wrap="square">
            <a:spAutoFit/>
          </a:bodyPr>
          <a:lstStyle/>
          <a:p>
            <a:pPr>
              <a:buFont typeface="Arial" pitchFamily="34" charset="0"/>
              <a:buChar char="•"/>
            </a:pPr>
            <a:r>
              <a:rPr lang="en-US" b="1" u="sng" dirty="0" smtClean="0">
                <a:solidFill>
                  <a:schemeClr val="bg1"/>
                </a:solidFill>
              </a:rPr>
              <a:t> Private-cloud:</a:t>
            </a:r>
            <a:r>
              <a:rPr lang="en-US" dirty="0" smtClean="0"/>
              <a:t> </a:t>
            </a:r>
            <a:r>
              <a:rPr lang="en-US" sz="1600" dirty="0" smtClean="0">
                <a:solidFill>
                  <a:schemeClr val="bg1"/>
                </a:solidFill>
              </a:rPr>
              <a:t>Can be used, built by internal staff at an internal data center for exclusive use by a single organization or business. It is then owned and operated by the organization or some combination. This can be expensive, but it does give the owner complete control over access control, security, governing, and audit oversight.</a:t>
            </a:r>
            <a:r>
              <a:rPr lang="en-US" sz="1600" dirty="0" smtClean="0"/>
              <a:t>.</a:t>
            </a:r>
            <a:endParaRPr lang="en-US" dirty="0" smtClean="0"/>
          </a:p>
          <a:p>
            <a:endParaRPr lang="en-US" dirty="0">
              <a:solidFill>
                <a:schemeClr val="bg1"/>
              </a:solidFill>
            </a:endParaRPr>
          </a:p>
          <a:p>
            <a:pPr>
              <a:buFont typeface="Arial" charset="0"/>
              <a:buChar char="•"/>
            </a:pPr>
            <a:r>
              <a:rPr lang="en-US" dirty="0">
                <a:solidFill>
                  <a:schemeClr val="bg1"/>
                </a:solidFill>
              </a:rPr>
              <a:t> </a:t>
            </a:r>
            <a:r>
              <a:rPr lang="en-US" b="1" u="sng" dirty="0" smtClean="0">
                <a:solidFill>
                  <a:schemeClr val="bg1"/>
                </a:solidFill>
              </a:rPr>
              <a:t>Hybrid-Cloud:</a:t>
            </a:r>
            <a:r>
              <a:rPr lang="en-US" b="1" dirty="0" smtClean="0">
                <a:solidFill>
                  <a:schemeClr val="bg1"/>
                </a:solidFill>
              </a:rPr>
              <a:t> </a:t>
            </a:r>
            <a:r>
              <a:rPr lang="en-US" sz="1600" dirty="0" smtClean="0">
                <a:solidFill>
                  <a:schemeClr val="bg1"/>
                </a:solidFill>
              </a:rPr>
              <a:t>This type is where application, storage and services reside both internally, and externally. This infrastructure can be a composite of (private, public, or community). The components are bound together by technology that can enable data and application portability sharing, along with load balancing across cloud environments.</a:t>
            </a:r>
            <a:endParaRPr lang="en-US" dirty="0">
              <a:solidFill>
                <a:schemeClr val="bg1"/>
              </a:solidFill>
            </a:endParaRPr>
          </a:p>
          <a:p>
            <a:pPr>
              <a:buFont typeface="Arial" charset="0"/>
              <a:buChar char="•"/>
            </a:pPr>
            <a:endParaRPr lang="en-US" dirty="0">
              <a:solidFill>
                <a:schemeClr val="bg1"/>
              </a:solidFill>
            </a:endParaRPr>
          </a:p>
          <a:p>
            <a:pPr>
              <a:buFont typeface="Arial" charset="0"/>
              <a:buChar char="•"/>
            </a:pPr>
            <a:r>
              <a:rPr lang="en-US" dirty="0">
                <a:solidFill>
                  <a:schemeClr val="bg1"/>
                </a:solidFill>
              </a:rPr>
              <a:t> </a:t>
            </a:r>
            <a:r>
              <a:rPr lang="en-US" b="1" u="sng" dirty="0" smtClean="0">
                <a:solidFill>
                  <a:schemeClr val="bg1"/>
                </a:solidFill>
              </a:rPr>
              <a:t>Public-Cloud</a:t>
            </a:r>
            <a:r>
              <a:rPr lang="en-US" b="1" u="sng" dirty="0">
                <a:solidFill>
                  <a:schemeClr val="bg1"/>
                </a:solidFill>
              </a:rPr>
              <a:t>:</a:t>
            </a:r>
            <a:r>
              <a:rPr lang="en-US" b="1" dirty="0" smtClean="0">
                <a:solidFill>
                  <a:schemeClr val="bg1"/>
                </a:solidFill>
              </a:rPr>
              <a:t> </a:t>
            </a:r>
            <a:r>
              <a:rPr lang="en-US" sz="1600" dirty="0" smtClean="0">
                <a:solidFill>
                  <a:schemeClr val="bg1"/>
                </a:solidFill>
              </a:rPr>
              <a:t>Where application, and storage are hosted outside of the organizations environment. It might be more cost effective, but this will depend on the service provider and the Service Level Agreement (SLA). This type of cloud infrastructure is open to the public and is operated by government, business or academic organizations for the benefit of the public. </a:t>
            </a:r>
          </a:p>
          <a:p>
            <a:pPr>
              <a:buFont typeface="Arial" charset="0"/>
              <a:buChar char="•"/>
            </a:pPr>
            <a:endParaRPr lang="en-US" dirty="0" smtClean="0">
              <a:solidFill>
                <a:schemeClr val="bg1"/>
              </a:solidFill>
            </a:endParaRPr>
          </a:p>
          <a:p>
            <a:pPr>
              <a:buFont typeface="Arial" pitchFamily="34" charset="0"/>
              <a:buChar char="•"/>
            </a:pPr>
            <a:r>
              <a:rPr lang="en-US" b="1" dirty="0" smtClean="0">
                <a:solidFill>
                  <a:schemeClr val="bg1"/>
                </a:solidFill>
              </a:rPr>
              <a:t> </a:t>
            </a:r>
            <a:r>
              <a:rPr lang="en-US" b="1" u="sng" dirty="0" smtClean="0">
                <a:solidFill>
                  <a:schemeClr val="bg1"/>
                </a:solidFill>
              </a:rPr>
              <a:t>Community-Cloud</a:t>
            </a:r>
            <a:r>
              <a:rPr lang="en-US" b="1" dirty="0" smtClean="0">
                <a:solidFill>
                  <a:schemeClr val="bg1"/>
                </a:solidFill>
              </a:rPr>
              <a:t>: </a:t>
            </a:r>
            <a:r>
              <a:rPr lang="en-US" sz="1600" dirty="0" smtClean="0">
                <a:solidFill>
                  <a:schemeClr val="bg1"/>
                </a:solidFill>
              </a:rPr>
              <a:t>Is designed for exclusive use by a specific organizations or groups who have shared interests and focus; created on-site or off-site. It can be a combination of the above outlines for cloud deployments.</a:t>
            </a:r>
            <a:endParaRPr lang="en-US" dirty="0">
              <a:solidFill>
                <a:schemeClr val="bg1"/>
              </a:solidFill>
            </a:endParaRPr>
          </a:p>
        </p:txBody>
      </p:sp>
      <p:graphicFrame>
        <p:nvGraphicFramePr>
          <p:cNvPr id="8" name="Diagram 7"/>
          <p:cNvGraphicFramePr/>
          <p:nvPr/>
        </p:nvGraphicFramePr>
        <p:xfrm>
          <a:off x="304800" y="381000"/>
          <a:ext cx="5851858"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19200" y="518782"/>
            <a:ext cx="7620000" cy="548018"/>
            <a:chOff x="731482" y="176"/>
            <a:chExt cx="6884398" cy="548018"/>
          </a:xfrm>
        </p:grpSpPr>
        <p:sp>
          <p:nvSpPr>
            <p:cNvPr id="6" name="Rounded Rectangle 5"/>
            <p:cNvSpPr/>
            <p:nvPr/>
          </p:nvSpPr>
          <p:spPr>
            <a:xfrm>
              <a:off x="731482" y="1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800327" y="76376"/>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The benefits of Cloud Computing Networks</a:t>
              </a:r>
              <a:endParaRPr lang="en-US" sz="2800" kern="1200" dirty="0"/>
            </a:p>
          </p:txBody>
        </p:sp>
      </p:grpSp>
      <p:pic>
        <p:nvPicPr>
          <p:cNvPr id="8" name="Picture 6" descr="ManInTheCloud.png"/>
          <p:cNvPicPr>
            <a:picLocks noChangeAspect="1"/>
          </p:cNvPicPr>
          <p:nvPr/>
        </p:nvPicPr>
        <p:blipFill>
          <a:blip r:embed="rId3" cstate="print"/>
          <a:srcRect/>
          <a:stretch>
            <a:fillRect/>
          </a:stretch>
        </p:blipFill>
        <p:spPr bwMode="auto">
          <a:xfrm>
            <a:off x="0" y="0"/>
            <a:ext cx="1371600" cy="6858000"/>
          </a:xfrm>
          <a:prstGeom prst="rect">
            <a:avLst/>
          </a:prstGeom>
          <a:noFill/>
          <a:ln w="9525">
            <a:noFill/>
            <a:miter lim="800000"/>
            <a:headEnd/>
            <a:tailEnd/>
          </a:ln>
        </p:spPr>
      </p:pic>
      <p:sp>
        <p:nvSpPr>
          <p:cNvPr id="9" name="TextBox 3"/>
          <p:cNvSpPr txBox="1">
            <a:spLocks noChangeArrowheads="1"/>
          </p:cNvSpPr>
          <p:nvPr/>
        </p:nvSpPr>
        <p:spPr bwMode="auto">
          <a:xfrm>
            <a:off x="1371600" y="1306354"/>
            <a:ext cx="8153400" cy="5170646"/>
          </a:xfrm>
          <a:prstGeom prst="rect">
            <a:avLst/>
          </a:prstGeom>
          <a:noFill/>
          <a:ln w="9525">
            <a:noFill/>
            <a:miter lim="800000"/>
            <a:headEnd/>
            <a:tailEnd/>
          </a:ln>
        </p:spPr>
        <p:txBody>
          <a:bodyPr>
            <a:spAutoFit/>
          </a:bodyPr>
          <a:lstStyle/>
          <a:p>
            <a:pPr>
              <a:defRPr/>
            </a:pPr>
            <a:endParaRPr lang="en-US" sz="1400" dirty="0">
              <a:solidFill>
                <a:schemeClr val="bg1"/>
              </a:solidFill>
            </a:endParaRPr>
          </a:p>
          <a:p>
            <a:pPr>
              <a:buFont typeface="Arial" charset="0"/>
              <a:buChar char="•"/>
              <a:defRPr/>
            </a:pPr>
            <a:r>
              <a:rPr lang="en-US" sz="1600" dirty="0">
                <a:solidFill>
                  <a:schemeClr val="bg1"/>
                </a:solidFill>
              </a:rPr>
              <a:t>  </a:t>
            </a:r>
            <a:r>
              <a:rPr lang="en-US" sz="1600" b="1" u="sng" dirty="0">
                <a:solidFill>
                  <a:schemeClr val="bg1"/>
                </a:solidFill>
              </a:rPr>
              <a:t>Cost effectiveness</a:t>
            </a:r>
            <a:r>
              <a:rPr lang="en-US" sz="1600" dirty="0" smtClean="0">
                <a:solidFill>
                  <a:schemeClr val="bg1"/>
                </a:solidFill>
              </a:rPr>
              <a:t>; no need to keep updating or managing software you have to</a:t>
            </a:r>
          </a:p>
          <a:p>
            <a:pPr>
              <a:defRPr/>
            </a:pPr>
            <a:r>
              <a:rPr lang="en-US" sz="1600" dirty="0" smtClean="0">
                <a:solidFill>
                  <a:schemeClr val="bg1"/>
                </a:solidFill>
              </a:rPr>
              <a:t>   buy licenses for each year? The applications are already running in the cloud, </a:t>
            </a:r>
          </a:p>
          <a:p>
            <a:pPr>
              <a:defRPr/>
            </a:pPr>
            <a:r>
              <a:rPr lang="en-US" sz="1600" dirty="0" smtClean="0">
                <a:solidFill>
                  <a:schemeClr val="bg1"/>
                </a:solidFill>
              </a:rPr>
              <a:t>   up-to-date and patched, ready to be accessed from anyplace on the plant </a:t>
            </a:r>
          </a:p>
          <a:p>
            <a:pPr>
              <a:defRPr/>
            </a:pPr>
            <a:endParaRPr lang="en-US" sz="1600" dirty="0">
              <a:solidFill>
                <a:schemeClr val="bg1"/>
              </a:solidFill>
            </a:endParaRPr>
          </a:p>
          <a:p>
            <a:pPr>
              <a:buFont typeface="Arial" charset="0"/>
              <a:buChar char="•"/>
              <a:defRPr/>
            </a:pPr>
            <a:r>
              <a:rPr lang="en-US" sz="1600" dirty="0">
                <a:solidFill>
                  <a:schemeClr val="bg1"/>
                </a:solidFill>
              </a:rPr>
              <a:t>  </a:t>
            </a:r>
            <a:r>
              <a:rPr lang="en-US" sz="1600" b="1" u="sng" dirty="0">
                <a:solidFill>
                  <a:schemeClr val="bg1"/>
                </a:solidFill>
              </a:rPr>
              <a:t>Time savings</a:t>
            </a:r>
            <a:r>
              <a:rPr lang="en-US" sz="1600" dirty="0">
                <a:solidFill>
                  <a:schemeClr val="bg1"/>
                </a:solidFill>
              </a:rPr>
              <a:t>; </a:t>
            </a:r>
            <a:r>
              <a:rPr lang="en-US" sz="1600" dirty="0" smtClean="0">
                <a:solidFill>
                  <a:schemeClr val="bg1"/>
                </a:solidFill>
              </a:rPr>
              <a:t>it brings communication to a whole new level between </a:t>
            </a:r>
          </a:p>
          <a:p>
            <a:pPr>
              <a:defRPr/>
            </a:pPr>
            <a:r>
              <a:rPr lang="en-US" sz="1600" dirty="0" smtClean="0">
                <a:solidFill>
                  <a:schemeClr val="bg1"/>
                </a:solidFill>
              </a:rPr>
              <a:t>   Users, Vendors, and Business Partners - which will save time and money.</a:t>
            </a:r>
          </a:p>
          <a:p>
            <a:pPr>
              <a:buFont typeface="Arial" charset="0"/>
              <a:buChar char="•"/>
              <a:defRPr/>
            </a:pPr>
            <a:endParaRPr lang="en-US" sz="1600" dirty="0">
              <a:solidFill>
                <a:schemeClr val="bg1"/>
              </a:solidFill>
            </a:endParaRPr>
          </a:p>
          <a:p>
            <a:pPr>
              <a:buFont typeface="Arial" charset="0"/>
              <a:buChar char="•"/>
              <a:defRPr/>
            </a:pPr>
            <a:r>
              <a:rPr lang="en-US" sz="1600" dirty="0">
                <a:solidFill>
                  <a:schemeClr val="bg1"/>
                </a:solidFill>
              </a:rPr>
              <a:t>  </a:t>
            </a:r>
            <a:r>
              <a:rPr lang="en-US" sz="1600" b="1" u="sng" dirty="0">
                <a:solidFill>
                  <a:schemeClr val="bg1"/>
                </a:solidFill>
              </a:rPr>
              <a:t>Agility and flexibility</a:t>
            </a:r>
            <a:r>
              <a:rPr lang="en-US" sz="1600" dirty="0">
                <a:solidFill>
                  <a:schemeClr val="bg1"/>
                </a:solidFill>
              </a:rPr>
              <a:t>; easy access to the latest in technology for </a:t>
            </a:r>
            <a:r>
              <a:rPr lang="en-US" sz="1600" dirty="0" smtClean="0">
                <a:solidFill>
                  <a:schemeClr val="bg1"/>
                </a:solidFill>
              </a:rPr>
              <a:t>user </a:t>
            </a:r>
            <a:r>
              <a:rPr lang="en-US" sz="1600" dirty="0">
                <a:solidFill>
                  <a:schemeClr val="bg1"/>
                </a:solidFill>
              </a:rPr>
              <a:t>and   </a:t>
            </a:r>
          </a:p>
          <a:p>
            <a:pPr>
              <a:defRPr/>
            </a:pPr>
            <a:r>
              <a:rPr lang="en-US" sz="1600" dirty="0">
                <a:solidFill>
                  <a:schemeClr val="bg1"/>
                </a:solidFill>
              </a:rPr>
              <a:t>   </a:t>
            </a:r>
            <a:r>
              <a:rPr lang="en-US" sz="1600" dirty="0" smtClean="0">
                <a:solidFill>
                  <a:schemeClr val="bg1"/>
                </a:solidFill>
              </a:rPr>
              <a:t>clients. </a:t>
            </a:r>
            <a:r>
              <a:rPr lang="en-US" sz="1600" dirty="0">
                <a:solidFill>
                  <a:schemeClr val="bg1"/>
                </a:solidFill>
              </a:rPr>
              <a:t>Additionally, </a:t>
            </a:r>
            <a:r>
              <a:rPr lang="en-US" sz="1600" dirty="0" smtClean="0">
                <a:solidFill>
                  <a:schemeClr val="bg1"/>
                </a:solidFill>
              </a:rPr>
              <a:t>if done right can also </a:t>
            </a:r>
            <a:r>
              <a:rPr lang="en-US" sz="1600" dirty="0">
                <a:solidFill>
                  <a:schemeClr val="bg1"/>
                </a:solidFill>
              </a:rPr>
              <a:t>facilitate a global learning </a:t>
            </a:r>
            <a:r>
              <a:rPr lang="en-US" sz="1600" dirty="0" smtClean="0">
                <a:solidFill>
                  <a:schemeClr val="bg1"/>
                </a:solidFill>
              </a:rPr>
              <a:t>environment </a:t>
            </a:r>
          </a:p>
          <a:p>
            <a:pPr>
              <a:defRPr/>
            </a:pPr>
            <a:r>
              <a:rPr lang="en-US" sz="1600" dirty="0" smtClean="0">
                <a:solidFill>
                  <a:schemeClr val="bg1"/>
                </a:solidFill>
              </a:rPr>
              <a:t>   about your products and services.</a:t>
            </a:r>
            <a:endParaRPr lang="en-US" sz="1600" dirty="0">
              <a:solidFill>
                <a:schemeClr val="bg1"/>
              </a:solidFill>
            </a:endParaRPr>
          </a:p>
          <a:p>
            <a:pPr>
              <a:buFont typeface="Arial" charset="0"/>
              <a:buChar char="•"/>
              <a:defRPr/>
            </a:pPr>
            <a:endParaRPr lang="en-US" sz="1600" dirty="0">
              <a:solidFill>
                <a:schemeClr val="bg1"/>
              </a:solidFill>
            </a:endParaRPr>
          </a:p>
          <a:p>
            <a:pPr>
              <a:buFont typeface="Arial" charset="0"/>
              <a:buChar char="•"/>
              <a:defRPr/>
            </a:pPr>
            <a:r>
              <a:rPr lang="en-US" sz="1600" dirty="0">
                <a:solidFill>
                  <a:schemeClr val="bg1"/>
                </a:solidFill>
              </a:rPr>
              <a:t>  </a:t>
            </a:r>
            <a:r>
              <a:rPr lang="en-US" sz="1600" b="1" u="sng" dirty="0">
                <a:solidFill>
                  <a:schemeClr val="bg1"/>
                </a:solidFill>
              </a:rPr>
              <a:t>Mobility for everyone</a:t>
            </a:r>
            <a:r>
              <a:rPr lang="en-US" sz="1600" dirty="0">
                <a:solidFill>
                  <a:schemeClr val="bg1"/>
                </a:solidFill>
              </a:rPr>
              <a:t>; </a:t>
            </a:r>
            <a:r>
              <a:rPr lang="en-US" sz="1600" dirty="0" smtClean="0">
                <a:solidFill>
                  <a:schemeClr val="bg1"/>
                </a:solidFill>
              </a:rPr>
              <a:t>Users can </a:t>
            </a:r>
            <a:r>
              <a:rPr lang="en-US" sz="1600" dirty="0">
                <a:solidFill>
                  <a:schemeClr val="bg1"/>
                </a:solidFill>
              </a:rPr>
              <a:t>upload </a:t>
            </a:r>
            <a:r>
              <a:rPr lang="en-US" sz="1600" dirty="0" smtClean="0">
                <a:solidFill>
                  <a:schemeClr val="bg1"/>
                </a:solidFill>
              </a:rPr>
              <a:t>documents to multimedia </a:t>
            </a:r>
          </a:p>
          <a:p>
            <a:pPr>
              <a:defRPr/>
            </a:pPr>
            <a:r>
              <a:rPr lang="en-US" sz="1600" dirty="0" smtClean="0">
                <a:solidFill>
                  <a:schemeClr val="bg1"/>
                </a:solidFill>
              </a:rPr>
              <a:t>   presentations, letting them interact in real-time </a:t>
            </a:r>
            <a:r>
              <a:rPr lang="en-US" sz="1600" dirty="0">
                <a:solidFill>
                  <a:schemeClr val="bg1"/>
                </a:solidFill>
              </a:rPr>
              <a:t>with </a:t>
            </a:r>
            <a:r>
              <a:rPr lang="en-US" sz="1600" dirty="0" smtClean="0">
                <a:solidFill>
                  <a:schemeClr val="bg1"/>
                </a:solidFill>
              </a:rPr>
              <a:t>clients across the globe.</a:t>
            </a:r>
            <a:endParaRPr lang="en-US" sz="1600" dirty="0">
              <a:solidFill>
                <a:schemeClr val="bg1"/>
              </a:solidFill>
            </a:endParaRPr>
          </a:p>
          <a:p>
            <a:pPr>
              <a:buFont typeface="Arial" charset="0"/>
              <a:buChar char="•"/>
              <a:defRPr/>
            </a:pPr>
            <a:endParaRPr lang="en-US" sz="1600" dirty="0">
              <a:solidFill>
                <a:schemeClr val="bg1"/>
              </a:solidFill>
            </a:endParaRPr>
          </a:p>
          <a:p>
            <a:pPr indent="114300">
              <a:buFont typeface="Arial" charset="0"/>
              <a:buChar char="•"/>
              <a:defRPr/>
            </a:pPr>
            <a:r>
              <a:rPr lang="en-US" sz="1600" dirty="0">
                <a:solidFill>
                  <a:schemeClr val="bg1"/>
                </a:solidFill>
              </a:rPr>
              <a:t> </a:t>
            </a:r>
            <a:r>
              <a:rPr lang="en-US" sz="1600" b="1" u="sng" dirty="0">
                <a:solidFill>
                  <a:schemeClr val="bg1"/>
                </a:solidFill>
              </a:rPr>
              <a:t>Financial cost</a:t>
            </a:r>
            <a:r>
              <a:rPr lang="en-US" sz="1600" dirty="0">
                <a:solidFill>
                  <a:schemeClr val="bg1"/>
                </a:solidFill>
              </a:rPr>
              <a:t>; There are three types of costs: hard costs that take costs   </a:t>
            </a:r>
          </a:p>
          <a:p>
            <a:pPr indent="114300">
              <a:defRPr/>
            </a:pPr>
            <a:r>
              <a:rPr lang="en-US" sz="1600" dirty="0">
                <a:solidFill>
                  <a:schemeClr val="bg1"/>
                </a:solidFill>
              </a:rPr>
              <a:t> out immediately, soft costs that take out costs over time, and growth    </a:t>
            </a:r>
          </a:p>
          <a:p>
            <a:pPr indent="114300">
              <a:defRPr/>
            </a:pPr>
            <a:r>
              <a:rPr lang="en-US" sz="1600" dirty="0">
                <a:solidFill>
                  <a:schemeClr val="bg1"/>
                </a:solidFill>
              </a:rPr>
              <a:t> costs which </a:t>
            </a:r>
            <a:r>
              <a:rPr lang="en-US" sz="1600" dirty="0" smtClean="0">
                <a:solidFill>
                  <a:schemeClr val="bg1"/>
                </a:solidFill>
              </a:rPr>
              <a:t>can have </a:t>
            </a:r>
            <a:r>
              <a:rPr lang="en-US" sz="1600" dirty="0">
                <a:solidFill>
                  <a:schemeClr val="bg1"/>
                </a:solidFill>
              </a:rPr>
              <a:t>a big impact on future </a:t>
            </a:r>
            <a:r>
              <a:rPr lang="en-US" sz="1600" dirty="0" smtClean="0">
                <a:solidFill>
                  <a:schemeClr val="bg1"/>
                </a:solidFill>
              </a:rPr>
              <a:t>revenue. </a:t>
            </a:r>
            <a:endParaRPr lang="en-US" sz="1600" dirty="0">
              <a:solidFill>
                <a:schemeClr val="bg1"/>
              </a:solidFill>
            </a:endParaRPr>
          </a:p>
          <a:p>
            <a:pPr indent="114300">
              <a:defRPr/>
            </a:pPr>
            <a:endParaRPr lang="en-US" sz="1600" dirty="0">
              <a:solidFill>
                <a:schemeClr val="bg1"/>
              </a:solidFill>
            </a:endParaRPr>
          </a:p>
          <a:p>
            <a:pPr>
              <a:buFont typeface="Arial" charset="0"/>
              <a:buChar char="•"/>
              <a:defRPr/>
            </a:pPr>
            <a:r>
              <a:rPr lang="en-US" sz="1400" dirty="0">
                <a:solidFill>
                  <a:schemeClr val="bg1"/>
                </a:solidFill>
              </a:rPr>
              <a:t> </a:t>
            </a:r>
            <a:r>
              <a:rPr lang="en-US" sz="1400" b="1" u="sng" dirty="0">
                <a:solidFill>
                  <a:schemeClr val="bg1"/>
                </a:solidFill>
              </a:rPr>
              <a:t>Added </a:t>
            </a:r>
            <a:r>
              <a:rPr lang="en-US" sz="1400" b="1" u="sng" dirty="0" smtClean="0">
                <a:solidFill>
                  <a:schemeClr val="bg1"/>
                </a:solidFill>
              </a:rPr>
              <a:t>future Bonus</a:t>
            </a:r>
            <a:r>
              <a:rPr lang="en-US" sz="1400" dirty="0">
                <a:solidFill>
                  <a:schemeClr val="bg1"/>
                </a:solidFill>
              </a:rPr>
              <a:t>; with the new Borg implants we can all be connected to the collective,   </a:t>
            </a:r>
          </a:p>
          <a:p>
            <a:pPr>
              <a:defRPr/>
            </a:pPr>
            <a:r>
              <a:rPr lang="en-US" sz="1400" dirty="0">
                <a:solidFill>
                  <a:schemeClr val="bg1"/>
                </a:solidFill>
              </a:rPr>
              <a:t>   and share </a:t>
            </a:r>
            <a:r>
              <a:rPr lang="en-US" sz="1400" dirty="0" smtClean="0">
                <a:solidFill>
                  <a:schemeClr val="bg1"/>
                </a:solidFill>
              </a:rPr>
              <a:t>our thoughts. But then again..that might not be a good idea. </a:t>
            </a:r>
            <a:endParaRPr lang="en-US" sz="1400" dirty="0">
              <a:solidFill>
                <a:schemeClr val="bg1"/>
              </a:solidFill>
            </a:endParaRP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04800" y="381000"/>
            <a:ext cx="86106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Basic Cloud Architecture Overview (</a:t>
              </a:r>
              <a:r>
                <a:rPr lang="en-US" sz="2800" b="1" dirty="0" smtClean="0">
                  <a:solidFill>
                    <a:srgbClr val="FF0000"/>
                  </a:solidFill>
                </a:rPr>
                <a:t>SaaS</a:t>
              </a:r>
              <a:r>
                <a:rPr lang="en-US" sz="2800" b="1" dirty="0" smtClean="0">
                  <a:solidFill>
                    <a:schemeClr val="bg1"/>
                  </a:solidFill>
                </a:rPr>
                <a:t>, </a:t>
              </a:r>
              <a:r>
                <a:rPr lang="en-US" sz="2800" b="1" dirty="0" smtClean="0">
                  <a:solidFill>
                    <a:srgbClr val="00B0F0"/>
                  </a:solidFill>
                </a:rPr>
                <a:t>PaaS</a:t>
              </a:r>
              <a:r>
                <a:rPr lang="en-US" sz="2800" b="1" dirty="0" smtClean="0">
                  <a:solidFill>
                    <a:schemeClr val="bg1"/>
                  </a:solidFill>
                </a:rPr>
                <a:t>, </a:t>
              </a:r>
              <a:r>
                <a:rPr lang="en-US" sz="2800" b="1" dirty="0" smtClean="0">
                  <a:solidFill>
                    <a:schemeClr val="accent6"/>
                  </a:solidFill>
                </a:rPr>
                <a:t>IaaS</a:t>
              </a:r>
              <a:r>
                <a:rPr lang="en-US" sz="2800" b="1" dirty="0" smtClean="0">
                  <a:solidFill>
                    <a:schemeClr val="bg1"/>
                  </a:solidFill>
                </a:rPr>
                <a:t>)</a:t>
              </a:r>
              <a:endParaRPr lang="en-US" sz="2800" kern="1200" dirty="0"/>
            </a:p>
          </p:txBody>
        </p:sp>
      </p:grpSp>
      <p:pic>
        <p:nvPicPr>
          <p:cNvPr id="5" name="Picture 4" descr="BasicCloudArch.jpg"/>
          <p:cNvPicPr>
            <a:picLocks noChangeAspect="1"/>
          </p:cNvPicPr>
          <p:nvPr/>
        </p:nvPicPr>
        <p:blipFill>
          <a:blip r:embed="rId3" cstate="print"/>
          <a:stretch>
            <a:fillRect/>
          </a:stretch>
        </p:blipFill>
        <p:spPr>
          <a:xfrm>
            <a:off x="304800" y="1066800"/>
            <a:ext cx="8610600" cy="5410200"/>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381000"/>
            <a:ext cx="7696200" cy="533400"/>
            <a:chOff x="731482" y="609776"/>
            <a:chExt cx="6884398" cy="533400"/>
          </a:xfrm>
        </p:grpSpPr>
        <p:sp>
          <p:nvSpPr>
            <p:cNvPr id="7" name="Rounded Rectangle 6"/>
            <p:cNvSpPr/>
            <p:nvPr/>
          </p:nvSpPr>
          <p:spPr>
            <a:xfrm>
              <a:off x="731482" y="609776"/>
              <a:ext cx="6884398" cy="5228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6429" y="671358"/>
              <a:ext cx="6402490" cy="471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Aft>
                  <a:spcPct val="35000"/>
                </a:spcAft>
              </a:pPr>
              <a:r>
                <a:rPr lang="en-US" sz="2800" b="1" dirty="0" smtClean="0">
                  <a:solidFill>
                    <a:schemeClr val="bg1"/>
                  </a:solidFill>
                </a:rPr>
                <a:t>Cloud Architecture Overview (</a:t>
              </a:r>
              <a:r>
                <a:rPr lang="en-US" sz="2800" b="1" dirty="0" smtClean="0">
                  <a:solidFill>
                    <a:srgbClr val="FF0000"/>
                  </a:solidFill>
                </a:rPr>
                <a:t>SaaS</a:t>
              </a:r>
              <a:r>
                <a:rPr lang="en-US" sz="2800" b="1" dirty="0" smtClean="0">
                  <a:solidFill>
                    <a:schemeClr val="bg1"/>
                  </a:solidFill>
                </a:rPr>
                <a:t>, </a:t>
              </a:r>
              <a:r>
                <a:rPr lang="en-US" sz="2800" b="1" dirty="0" smtClean="0">
                  <a:solidFill>
                    <a:srgbClr val="00B0F0"/>
                  </a:solidFill>
                </a:rPr>
                <a:t>PaaS</a:t>
              </a:r>
              <a:r>
                <a:rPr lang="en-US" sz="2800" b="1" dirty="0" smtClean="0">
                  <a:solidFill>
                    <a:schemeClr val="bg1"/>
                  </a:solidFill>
                </a:rPr>
                <a:t>, </a:t>
              </a:r>
              <a:r>
                <a:rPr lang="en-US" sz="2800" b="1" dirty="0" smtClean="0">
                  <a:solidFill>
                    <a:schemeClr val="accent6"/>
                  </a:solidFill>
                </a:rPr>
                <a:t>IaaS</a:t>
              </a:r>
              <a:r>
                <a:rPr lang="en-US" sz="2800" b="1" dirty="0" smtClean="0">
                  <a:solidFill>
                    <a:schemeClr val="bg1"/>
                  </a:solidFill>
                </a:rPr>
                <a:t>)</a:t>
              </a:r>
              <a:endParaRPr lang="en-US" sz="2800" kern="1200" dirty="0"/>
            </a:p>
          </p:txBody>
        </p:sp>
      </p:grpSp>
      <p:pic>
        <p:nvPicPr>
          <p:cNvPr id="15" name="Picture 14" descr="CSA Model.png"/>
          <p:cNvPicPr>
            <a:picLocks noChangeAspect="1"/>
          </p:cNvPicPr>
          <p:nvPr/>
        </p:nvPicPr>
        <p:blipFill>
          <a:blip r:embed="rId3" cstate="print"/>
          <a:stretch>
            <a:fillRect/>
          </a:stretch>
        </p:blipFill>
        <p:spPr>
          <a:xfrm>
            <a:off x="982927" y="1142999"/>
            <a:ext cx="7178145" cy="5410201"/>
          </a:xfrm>
          <a:prstGeom prst="rect">
            <a:avLst/>
          </a:prstGeom>
        </p:spPr>
      </p:pic>
      <p:sp>
        <p:nvSpPr>
          <p:cNvPr id="9" name="TextBox 8"/>
          <p:cNvSpPr txBox="1"/>
          <p:nvPr/>
        </p:nvSpPr>
        <p:spPr>
          <a:xfrm rot="16200000">
            <a:off x="267141" y="3314259"/>
            <a:ext cx="840295" cy="307777"/>
          </a:xfrm>
          <a:prstGeom prst="rect">
            <a:avLst/>
          </a:prstGeom>
          <a:noFill/>
        </p:spPr>
        <p:txBody>
          <a:bodyPr wrap="none" rtlCol="0">
            <a:spAutoFit/>
          </a:bodyPr>
          <a:lstStyle/>
          <a:p>
            <a:r>
              <a:rPr lang="en-US" sz="1400" dirty="0" smtClean="0">
                <a:solidFill>
                  <a:schemeClr val="bg1"/>
                </a:solidFill>
              </a:rPr>
              <a:t>Figure</a:t>
            </a:r>
            <a:r>
              <a:rPr lang="en-US" sz="1400" b="1" dirty="0" smtClean="0">
                <a:solidFill>
                  <a:schemeClr val="bg1"/>
                </a:solidFill>
              </a:rPr>
              <a:t> </a:t>
            </a:r>
            <a:r>
              <a:rPr lang="en-US" sz="1400" dirty="0" smtClean="0">
                <a:solidFill>
                  <a:schemeClr val="bg1"/>
                </a:solidFill>
              </a:rPr>
              <a:t>1</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7691</TotalTime>
  <Words>6312</Words>
  <Application>Microsoft Office PowerPoint</Application>
  <PresentationFormat>On-screen Show (4:3)</PresentationFormat>
  <Paragraphs>707</Paragraphs>
  <Slides>58</Slides>
  <Notes>57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LW</dc:creator>
  <cp:lastModifiedBy>Lance</cp:lastModifiedBy>
  <cp:revision>791</cp:revision>
  <dcterms:created xsi:type="dcterms:W3CDTF">2010-07-10T20:26:46Z</dcterms:created>
  <dcterms:modified xsi:type="dcterms:W3CDTF">2016-01-01T23:03:17Z</dcterms:modified>
</cp:coreProperties>
</file>